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12192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" roundtripDataSignature="AMtx7mgoA6rALzk0mkLa/8dpW6z7uToZv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053" autoAdjust="0"/>
    <p:restoredTop sz="94660"/>
  </p:normalViewPr>
  <p:slideViewPr>
    <p:cSldViewPr snapToGrid="0">
      <p:cViewPr>
        <p:scale>
          <a:sx n="100" d="100"/>
          <a:sy n="100" d="100"/>
        </p:scale>
        <p:origin x="7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customschemas.google.com/relationships/presentationmetadata" Target="meta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10" Type="http://schemas.openxmlformats.org/officeDocument/2006/relationships/theme" Target="theme/theme1.xml"/><Relationship Id="rId4" Type="http://schemas.openxmlformats.org/officeDocument/2006/relationships/notesMaster" Target="notesMasters/notes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914400"/>
            <a:ext cx="4572225" cy="4572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" name="Google Shape;9;p1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1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" name="Google Shape;30;p2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2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F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"/>
          <p:cNvSpPr/>
          <p:nvPr/>
        </p:nvSpPr>
        <p:spPr>
          <a:xfrm>
            <a:off x="475488" y="731520"/>
            <a:ext cx="1078992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lvl="0">
              <a:buClr>
                <a:srgbClr val="1C2226"/>
              </a:buClr>
              <a:buSzPts val="1800"/>
            </a:pPr>
            <a:r>
              <a:rPr lang="pl-PL" sz="1800" b="1" dirty="0">
                <a:solidFill>
                  <a:schemeClr val="dk1"/>
                </a:solidFill>
              </a:rPr>
              <a:t>CASE ANALYSIS</a:t>
            </a:r>
            <a:endParaRPr sz="18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13" name="Google Shape;13;p1"/>
          <p:cNvSpPr/>
          <p:nvPr/>
        </p:nvSpPr>
        <p:spPr>
          <a:xfrm>
            <a:off x="475488" y="1033272"/>
            <a:ext cx="1083564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lvl="0">
              <a:buClr>
                <a:srgbClr val="5E6A73"/>
              </a:buClr>
              <a:buSzPts val="1050"/>
            </a:pPr>
            <a:r>
              <a:rPr lang="en-US" sz="1050" dirty="0">
                <a:solidFill>
                  <a:srgbClr val="5E6A73"/>
                </a:solidFill>
              </a:rPr>
              <a:t>Complete the fields according to the information from the case study. Separate facts from interpretations, then move from diagnosis to possible solutions.</a:t>
            </a:r>
            <a:endParaRPr sz="10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1"/>
          <p:cNvSpPr/>
          <p:nvPr/>
        </p:nvSpPr>
        <p:spPr>
          <a:xfrm>
            <a:off x="475488" y="1481328"/>
            <a:ext cx="11228832" cy="841248"/>
          </a:xfrm>
          <a:prstGeom prst="rect">
            <a:avLst/>
          </a:prstGeom>
          <a:solidFill>
            <a:srgbClr val="FFFFFF"/>
          </a:solidFill>
          <a:ln w="11425" cap="flat" cmpd="sng">
            <a:solidFill>
              <a:srgbClr val="B9CDE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buClr>
                <a:srgbClr val="1C2226"/>
              </a:buClr>
              <a:buSzPts val="1050"/>
            </a:pPr>
            <a:r>
              <a:rPr lang="pl-PL" sz="1050" b="1" dirty="0" err="1">
                <a:solidFill>
                  <a:srgbClr val="1C2226"/>
                </a:solidFill>
              </a:rPr>
              <a:t>Decision</a:t>
            </a:r>
            <a:r>
              <a:rPr lang="pl-PL" sz="1050" b="1" dirty="0">
                <a:solidFill>
                  <a:srgbClr val="1C2226"/>
                </a:solidFill>
              </a:rPr>
              <a:t> </a:t>
            </a:r>
            <a:r>
              <a:rPr lang="pl-PL" sz="1050" b="1" dirty="0" err="1">
                <a:solidFill>
                  <a:srgbClr val="1C2226"/>
                </a:solidFill>
              </a:rPr>
              <a:t>case</a:t>
            </a:r>
            <a:r>
              <a:rPr lang="pl-PL" sz="1050" b="1" dirty="0">
                <a:solidFill>
                  <a:srgbClr val="1C2226"/>
                </a:solidFill>
              </a:rPr>
              <a:t> / </a:t>
            </a:r>
            <a:r>
              <a:rPr lang="pl-PL" sz="1050" b="1" dirty="0" err="1">
                <a:solidFill>
                  <a:srgbClr val="1C2226"/>
                </a:solidFill>
              </a:rPr>
              <a:t>situation</a:t>
            </a:r>
            <a:br>
              <a:rPr lang="en-US" sz="1050" b="1" i="0" u="none" strike="noStrike" cap="none" dirty="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endParaRPr sz="10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" name="Google Shape;15;p1"/>
          <p:cNvCxnSpPr/>
          <p:nvPr/>
        </p:nvCxnSpPr>
        <p:spPr>
          <a:xfrm>
            <a:off x="713232" y="2057400"/>
            <a:ext cx="10753344" cy="0"/>
          </a:xfrm>
          <a:prstGeom prst="straightConnector1">
            <a:avLst/>
          </a:prstGeom>
          <a:noFill/>
          <a:ln w="9525" cap="flat" cmpd="sng">
            <a:solidFill>
              <a:srgbClr val="D9E3F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" name="Google Shape;16;p1"/>
          <p:cNvSpPr/>
          <p:nvPr/>
        </p:nvSpPr>
        <p:spPr>
          <a:xfrm>
            <a:off x="475488" y="2505456"/>
            <a:ext cx="3633216" cy="1024128"/>
          </a:xfrm>
          <a:prstGeom prst="rect">
            <a:avLst/>
          </a:prstGeom>
          <a:solidFill>
            <a:srgbClr val="FFFFFF"/>
          </a:solidFill>
          <a:ln w="11425" cap="flat" cmpd="sng">
            <a:solidFill>
              <a:srgbClr val="B9CDE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buClr>
                <a:srgbClr val="1C2226"/>
              </a:buClr>
              <a:buSzPts val="1050"/>
            </a:pPr>
            <a:r>
              <a:rPr lang="en-US" sz="1050" b="1" i="0" u="none" strike="noStrike" cap="none" dirty="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1. </a:t>
            </a:r>
            <a:r>
              <a:rPr lang="en-US" sz="1050" b="1" dirty="0">
                <a:solidFill>
                  <a:srgbClr val="1C2226"/>
                </a:solidFill>
              </a:rPr>
              <a:t>The main problem</a:t>
            </a:r>
            <a:br>
              <a:rPr lang="en-US" sz="1050" b="1" i="0" u="none" strike="noStrike" cap="none" dirty="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endParaRPr sz="10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1"/>
          <p:cNvSpPr/>
          <p:nvPr/>
        </p:nvSpPr>
        <p:spPr>
          <a:xfrm>
            <a:off x="4273296" y="2505456"/>
            <a:ext cx="3633216" cy="1024128"/>
          </a:xfrm>
          <a:prstGeom prst="rect">
            <a:avLst/>
          </a:prstGeom>
          <a:solidFill>
            <a:srgbClr val="FFFFFF"/>
          </a:solidFill>
          <a:ln w="11425" cap="flat" cmpd="sng">
            <a:solidFill>
              <a:srgbClr val="B9CDE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buClr>
                <a:srgbClr val="1C2226"/>
              </a:buClr>
              <a:buSzPts val="1050"/>
            </a:pPr>
            <a:r>
              <a:rPr lang="en-US" sz="1050" b="1" i="0" u="none" strike="noStrike" cap="none" dirty="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lang="en-US" sz="1050" b="1" dirty="0">
                <a:solidFill>
                  <a:srgbClr val="1C2226"/>
                </a:solidFill>
              </a:rPr>
              <a:t>Key facts and evidence</a:t>
            </a:r>
            <a:endParaRPr sz="10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1"/>
          <p:cNvSpPr/>
          <p:nvPr/>
        </p:nvSpPr>
        <p:spPr>
          <a:xfrm>
            <a:off x="8071104" y="2496319"/>
            <a:ext cx="3633300" cy="1024200"/>
          </a:xfrm>
          <a:prstGeom prst="rect">
            <a:avLst/>
          </a:prstGeom>
          <a:solidFill>
            <a:srgbClr val="FFFFFF"/>
          </a:solidFill>
          <a:ln w="11425" cap="flat" cmpd="sng">
            <a:solidFill>
              <a:srgbClr val="B9CDE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buClr>
                <a:srgbClr val="1C2226"/>
              </a:buClr>
              <a:buSzPts val="1050"/>
            </a:pPr>
            <a:r>
              <a:rPr lang="en-US" sz="1050" b="1" i="0" u="none" strike="noStrike" cap="none" dirty="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3. </a:t>
            </a:r>
            <a:r>
              <a:rPr lang="en-US" sz="1050" b="1" dirty="0">
                <a:solidFill>
                  <a:srgbClr val="1C2226"/>
                </a:solidFill>
              </a:rPr>
              <a:t>Stakeholders</a:t>
            </a:r>
            <a:br>
              <a:rPr lang="en-US" sz="1050" b="1" i="0" u="none" strike="noStrike" cap="none" dirty="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endParaRPr sz="10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1"/>
          <p:cNvSpPr/>
          <p:nvPr/>
        </p:nvSpPr>
        <p:spPr>
          <a:xfrm>
            <a:off x="475488" y="3694176"/>
            <a:ext cx="3633216" cy="1024128"/>
          </a:xfrm>
          <a:prstGeom prst="rect">
            <a:avLst/>
          </a:prstGeom>
          <a:solidFill>
            <a:srgbClr val="FFFFFF"/>
          </a:solidFill>
          <a:ln w="11425" cap="flat" cmpd="sng">
            <a:solidFill>
              <a:srgbClr val="B9CDE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buClr>
                <a:srgbClr val="1C2226"/>
              </a:buClr>
              <a:buSzPts val="1050"/>
            </a:pPr>
            <a:r>
              <a:rPr lang="en-US" sz="1050" b="1" i="0" u="none" strike="noStrike" cap="none" dirty="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4. </a:t>
            </a:r>
            <a:r>
              <a:rPr lang="en-US" sz="1050" b="1" dirty="0">
                <a:solidFill>
                  <a:srgbClr val="1C2226"/>
                </a:solidFill>
              </a:rPr>
              <a:t>Possible causes</a:t>
            </a:r>
            <a:br>
              <a:rPr lang="en-US" sz="1050" b="1" i="0" u="none" strike="noStrike" cap="none" dirty="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endParaRPr sz="10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"/>
          <p:cNvSpPr/>
          <p:nvPr/>
        </p:nvSpPr>
        <p:spPr>
          <a:xfrm>
            <a:off x="4273296" y="3694176"/>
            <a:ext cx="3633216" cy="1024128"/>
          </a:xfrm>
          <a:prstGeom prst="rect">
            <a:avLst/>
          </a:prstGeom>
          <a:solidFill>
            <a:srgbClr val="FFFFFF"/>
          </a:solidFill>
          <a:ln w="11425" cap="flat" cmpd="sng">
            <a:solidFill>
              <a:srgbClr val="B9CDE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buClr>
                <a:srgbClr val="1C2226"/>
              </a:buClr>
              <a:buSzPts val="1050"/>
            </a:pPr>
            <a:r>
              <a:rPr lang="en-US" sz="1050" b="1" i="0" u="none" strike="noStrike" cap="none" dirty="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5. </a:t>
            </a:r>
            <a:r>
              <a:rPr lang="en-US" sz="1050" b="1" dirty="0">
                <a:solidFill>
                  <a:srgbClr val="1C2226"/>
                </a:solidFill>
              </a:rPr>
              <a:t>Limitations and risks</a:t>
            </a:r>
            <a:br>
              <a:rPr lang="en-US" sz="1050" b="1" i="0" u="none" strike="noStrike" cap="none" dirty="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endParaRPr sz="10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1"/>
          <p:cNvSpPr/>
          <p:nvPr/>
        </p:nvSpPr>
        <p:spPr>
          <a:xfrm>
            <a:off x="8071104" y="3694176"/>
            <a:ext cx="3633216" cy="1024128"/>
          </a:xfrm>
          <a:prstGeom prst="rect">
            <a:avLst/>
          </a:prstGeom>
          <a:solidFill>
            <a:srgbClr val="FFFFFF"/>
          </a:solidFill>
          <a:ln w="11425" cap="flat" cmpd="sng">
            <a:solidFill>
              <a:srgbClr val="B9CDE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buClr>
                <a:srgbClr val="1C2226"/>
              </a:buClr>
              <a:buSzPts val="1050"/>
            </a:pPr>
            <a:r>
              <a:rPr lang="en-US" sz="1050" b="1" i="0" u="none" strike="noStrike" cap="none" dirty="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6. </a:t>
            </a:r>
            <a:r>
              <a:rPr lang="en-US" sz="1050" b="1" dirty="0">
                <a:solidFill>
                  <a:srgbClr val="1C2226"/>
                </a:solidFill>
              </a:rPr>
              <a:t>Missing information</a:t>
            </a:r>
            <a:br>
              <a:rPr lang="en-US" sz="1050" b="1" i="0" u="none" strike="noStrike" cap="none" dirty="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endParaRPr sz="10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1"/>
          <p:cNvSpPr/>
          <p:nvPr/>
        </p:nvSpPr>
        <p:spPr>
          <a:xfrm>
            <a:off x="475500" y="4882901"/>
            <a:ext cx="11228700" cy="1497300"/>
          </a:xfrm>
          <a:prstGeom prst="rect">
            <a:avLst/>
          </a:prstGeom>
          <a:solidFill>
            <a:srgbClr val="EEF5FF"/>
          </a:solidFill>
          <a:ln w="11425" cap="flat" cmpd="sng">
            <a:solidFill>
              <a:srgbClr val="B9CDE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buClr>
                <a:srgbClr val="1C2226"/>
              </a:buClr>
              <a:buSzPts val="1050"/>
            </a:pPr>
            <a:r>
              <a:rPr lang="en-US" sz="1050" b="1" i="0" u="none" strike="noStrike" cap="none" dirty="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7. </a:t>
            </a:r>
            <a:r>
              <a:rPr lang="en-US" sz="1050" b="1" dirty="0">
                <a:solidFill>
                  <a:srgbClr val="1C2226"/>
                </a:solidFill>
              </a:rPr>
              <a:t>Possible solutions</a:t>
            </a:r>
            <a:br>
              <a:rPr lang="en-US" sz="1050" b="1" i="0" u="none" strike="noStrike" cap="none" dirty="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l-PL" sz="830" dirty="0">
                <a:solidFill>
                  <a:srgbClr val="5E6A73"/>
                </a:solidFill>
              </a:rPr>
              <a:t>Write</a:t>
            </a:r>
            <a:r>
              <a:rPr lang="en-US" sz="830" dirty="0">
                <a:solidFill>
                  <a:srgbClr val="5E6A73"/>
                </a:solidFill>
              </a:rPr>
              <a:t> 2-4 real action options. Avoid generic solutions; each option should result from the case study.</a:t>
            </a:r>
            <a:endParaRPr sz="10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1"/>
          <p:cNvSpPr/>
          <p:nvPr/>
        </p:nvSpPr>
        <p:spPr>
          <a:xfrm>
            <a:off x="722375" y="5413251"/>
            <a:ext cx="3499200" cy="750000"/>
          </a:xfrm>
          <a:prstGeom prst="rect">
            <a:avLst/>
          </a:prstGeom>
          <a:solidFill>
            <a:srgbClr val="FFFFFF"/>
          </a:solidFill>
          <a:ln w="11425" cap="flat" cmpd="sng">
            <a:solidFill>
              <a:srgbClr val="B9CDE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buClr>
                <a:srgbClr val="1C2226"/>
              </a:buClr>
              <a:buSzPts val="920"/>
            </a:pPr>
            <a:r>
              <a:rPr lang="en-US" sz="920" b="1" dirty="0">
                <a:solidFill>
                  <a:srgbClr val="1C2226"/>
                </a:solidFill>
              </a:rPr>
              <a:t>Op</a:t>
            </a:r>
            <a:r>
              <a:rPr lang="pl-PL" sz="920" b="1" dirty="0" err="1">
                <a:solidFill>
                  <a:srgbClr val="1C2226"/>
                </a:solidFill>
              </a:rPr>
              <a:t>tion</a:t>
            </a:r>
            <a:r>
              <a:rPr lang="en-US" sz="920" b="1" i="0" u="none" strike="noStrike" cap="none" dirty="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 A</a:t>
            </a:r>
            <a:br>
              <a:rPr lang="en-US" sz="920" b="1" i="0" u="none" strike="noStrike" cap="none" dirty="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endParaRPr sz="92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1"/>
          <p:cNvSpPr/>
          <p:nvPr/>
        </p:nvSpPr>
        <p:spPr>
          <a:xfrm>
            <a:off x="4340350" y="5413251"/>
            <a:ext cx="3499200" cy="750000"/>
          </a:xfrm>
          <a:prstGeom prst="rect">
            <a:avLst/>
          </a:prstGeom>
          <a:solidFill>
            <a:srgbClr val="FFFFFF"/>
          </a:solidFill>
          <a:ln w="11425" cap="flat" cmpd="sng">
            <a:solidFill>
              <a:srgbClr val="B9CDE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buClr>
                <a:srgbClr val="1C2226"/>
              </a:buClr>
              <a:buSzPts val="920"/>
            </a:pPr>
            <a:r>
              <a:rPr lang="en-US" sz="920" b="1" dirty="0">
                <a:solidFill>
                  <a:srgbClr val="1C2226"/>
                </a:solidFill>
              </a:rPr>
              <a:t>Op</a:t>
            </a:r>
            <a:r>
              <a:rPr lang="pl-PL" sz="920" b="1" dirty="0" err="1">
                <a:solidFill>
                  <a:srgbClr val="1C2226"/>
                </a:solidFill>
              </a:rPr>
              <a:t>tion</a:t>
            </a:r>
            <a:r>
              <a:rPr lang="en-US" sz="920" b="1" i="0" u="none" strike="noStrike" cap="none" dirty="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 B</a:t>
            </a:r>
            <a:br>
              <a:rPr lang="en-US" sz="920" b="1" i="0" u="none" strike="noStrike" cap="none" dirty="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endParaRPr sz="92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1"/>
          <p:cNvSpPr/>
          <p:nvPr/>
        </p:nvSpPr>
        <p:spPr>
          <a:xfrm>
            <a:off x="7958325" y="5413251"/>
            <a:ext cx="3499200" cy="750000"/>
          </a:xfrm>
          <a:prstGeom prst="rect">
            <a:avLst/>
          </a:prstGeom>
          <a:solidFill>
            <a:srgbClr val="FFFFFF"/>
          </a:solidFill>
          <a:ln w="11425" cap="flat" cmpd="sng">
            <a:solidFill>
              <a:srgbClr val="B9CDE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920"/>
              <a:buFont typeface="Arial"/>
              <a:buNone/>
            </a:pPr>
            <a:r>
              <a:rPr lang="en-US" sz="920" b="1" i="0" u="none" strike="noStrike" cap="none" dirty="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Op</a:t>
            </a:r>
            <a:r>
              <a:rPr lang="pl-PL" sz="920" b="1" i="0" u="none" strike="noStrike" cap="none" dirty="0" err="1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tion</a:t>
            </a:r>
            <a:r>
              <a:rPr lang="en-US" sz="920" b="1" i="0" u="none" strike="noStrike" cap="none" dirty="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 C</a:t>
            </a:r>
            <a:br>
              <a:rPr lang="en-US" sz="920" b="1" i="0" u="none" strike="noStrike" cap="none" dirty="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endParaRPr sz="92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1"/>
          <p:cNvSpPr/>
          <p:nvPr/>
        </p:nvSpPr>
        <p:spPr>
          <a:xfrm>
            <a:off x="475488" y="6547104"/>
            <a:ext cx="10972800" cy="164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B8C0CB"/>
              </a:buClr>
              <a:buSzPts val="900"/>
            </a:pPr>
            <a:r>
              <a:rPr lang="en-US" sz="900" dirty="0">
                <a:solidFill>
                  <a:srgbClr val="B8C0CB"/>
                </a:solidFill>
              </a:rPr>
              <a:t>Project financed by the National Agency for Academic Exchange (NAWA) | </a:t>
            </a:r>
            <a:r>
              <a:rPr lang="en-US" sz="900" dirty="0" err="1">
                <a:solidFill>
                  <a:srgbClr val="B8C0CB"/>
                </a:solidFill>
              </a:rPr>
              <a:t>Gdańsk</a:t>
            </a:r>
            <a:r>
              <a:rPr lang="en-US" sz="900" dirty="0">
                <a:solidFill>
                  <a:srgbClr val="B8C0CB"/>
                </a:solidFill>
              </a:rPr>
              <a:t> University of Technology 2026</a:t>
            </a:r>
            <a:endParaRPr sz="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" name="Google Shape;27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700" y="146475"/>
            <a:ext cx="1657350" cy="428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F"/>
        </a:solid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"/>
          <p:cNvSpPr/>
          <p:nvPr/>
        </p:nvSpPr>
        <p:spPr>
          <a:xfrm>
            <a:off x="475488" y="731520"/>
            <a:ext cx="1078992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lvl="0">
              <a:buClr>
                <a:srgbClr val="1C2226"/>
              </a:buClr>
              <a:buSzPts val="1800"/>
            </a:pPr>
            <a:r>
              <a:rPr lang="pl-PL" sz="1800" b="1" dirty="0">
                <a:solidFill>
                  <a:srgbClr val="1C2226"/>
                </a:solidFill>
              </a:rPr>
              <a:t>OPTION </a:t>
            </a:r>
            <a:r>
              <a:rPr lang="en-US" sz="1800" b="1" dirty="0">
                <a:solidFill>
                  <a:srgbClr val="1C2226"/>
                </a:solidFill>
              </a:rPr>
              <a:t>ASSESSMENT AND RECOMMENDATION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475488" y="1033272"/>
            <a:ext cx="1083564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lvl="0">
              <a:buClr>
                <a:srgbClr val="5E6A73"/>
              </a:buClr>
              <a:buSzPts val="1050"/>
            </a:pPr>
            <a:r>
              <a:rPr lang="en-US" sz="1050" dirty="0">
                <a:solidFill>
                  <a:srgbClr val="5E6A73"/>
                </a:solidFill>
              </a:rPr>
              <a:t>Compare possible solutions using the same criteria. Justify your choice based on information from the case rather than your overall impression.</a:t>
            </a:r>
            <a:endParaRPr sz="105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475488" y="1554480"/>
            <a:ext cx="1024128" cy="493776"/>
          </a:xfrm>
          <a:prstGeom prst="rect">
            <a:avLst/>
          </a:prstGeom>
          <a:solidFill>
            <a:srgbClr val="6688C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algn="ctr">
              <a:buClr>
                <a:srgbClr val="FFFFFF"/>
              </a:buClr>
              <a:buSzPts val="830"/>
            </a:pPr>
            <a:r>
              <a:rPr lang="en-US" sz="900" b="1" dirty="0">
                <a:solidFill>
                  <a:srgbClr val="1C2226"/>
                </a:solidFill>
              </a:rPr>
              <a:t>Op</a:t>
            </a:r>
            <a:r>
              <a:rPr lang="pl-PL" sz="900" b="1" dirty="0" err="1">
                <a:solidFill>
                  <a:srgbClr val="1C2226"/>
                </a:solidFill>
              </a:rPr>
              <a:t>tion</a:t>
            </a:r>
            <a:endParaRPr sz="83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1499616" y="1554480"/>
            <a:ext cx="1371600" cy="493776"/>
          </a:xfrm>
          <a:prstGeom prst="rect">
            <a:avLst/>
          </a:prstGeom>
          <a:solidFill>
            <a:srgbClr val="6688C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algn="ctr">
              <a:buClr>
                <a:srgbClr val="FFFFFF"/>
              </a:buClr>
              <a:buSzPts val="830"/>
            </a:pPr>
            <a:r>
              <a:rPr lang="en-US" sz="830" b="1" dirty="0">
                <a:solidFill>
                  <a:srgbClr val="FFFFFF"/>
                </a:solidFill>
              </a:rPr>
              <a:t>Compatibility with the problem</a:t>
            </a:r>
            <a:r>
              <a:rPr lang="pl-PL" sz="830" b="1" dirty="0">
                <a:solidFill>
                  <a:srgbClr val="FFFFFF"/>
                </a:solidFill>
              </a:rPr>
              <a:t> </a:t>
            </a:r>
            <a:r>
              <a:rPr lang="en-US" sz="830" b="1" dirty="0">
                <a:solidFill>
                  <a:srgbClr val="FFFFFF"/>
                </a:solidFill>
              </a:rPr>
              <a:t>1–5</a:t>
            </a:r>
            <a:endParaRPr sz="83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2871216" y="1554480"/>
            <a:ext cx="1225296" cy="493776"/>
          </a:xfrm>
          <a:prstGeom prst="rect">
            <a:avLst/>
          </a:prstGeom>
          <a:solidFill>
            <a:srgbClr val="6688C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algn="ctr">
              <a:buClr>
                <a:srgbClr val="FFFFFF"/>
              </a:buClr>
              <a:buSzPts val="830"/>
            </a:pPr>
            <a:r>
              <a:rPr lang="en-US" sz="830" b="1" dirty="0">
                <a:solidFill>
                  <a:srgbClr val="FFFFFF"/>
                </a:solidFill>
              </a:rPr>
              <a:t>Feasibility</a:t>
            </a:r>
            <a:endParaRPr sz="83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30"/>
              <a:buFont typeface="Arial"/>
              <a:buNone/>
            </a:pPr>
            <a:r>
              <a:rPr lang="en-US" sz="83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1–5</a:t>
            </a:r>
            <a:endParaRPr sz="83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2"/>
          <p:cNvSpPr/>
          <p:nvPr/>
        </p:nvSpPr>
        <p:spPr>
          <a:xfrm>
            <a:off x="4096512" y="1554480"/>
            <a:ext cx="1353312" cy="493776"/>
          </a:xfrm>
          <a:prstGeom prst="rect">
            <a:avLst/>
          </a:prstGeom>
          <a:solidFill>
            <a:srgbClr val="6688C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algn="ctr">
              <a:buClr>
                <a:srgbClr val="FFFFFF"/>
              </a:buClr>
              <a:buSzPts val="830"/>
            </a:pPr>
            <a:r>
              <a:rPr lang="en-US" sz="830" b="1" dirty="0">
                <a:solidFill>
                  <a:srgbClr val="FFFFFF"/>
                </a:solidFill>
              </a:rPr>
              <a:t>Benefit</a:t>
            </a:r>
            <a:r>
              <a:rPr lang="pl-PL" sz="830" b="1" dirty="0">
                <a:solidFill>
                  <a:srgbClr val="FFFFFF"/>
                </a:solidFill>
              </a:rPr>
              <a:t> </a:t>
            </a:r>
            <a:r>
              <a:rPr lang="en-US" sz="830" b="1" dirty="0">
                <a:solidFill>
                  <a:srgbClr val="FFFFFF"/>
                </a:solidFill>
              </a:rPr>
              <a:t>/</a:t>
            </a:r>
            <a:r>
              <a:rPr lang="pl-PL" sz="830" b="1" dirty="0">
                <a:solidFill>
                  <a:srgbClr val="FFFFFF"/>
                </a:solidFill>
              </a:rPr>
              <a:t> </a:t>
            </a:r>
            <a:r>
              <a:rPr lang="en-US" sz="830" b="1" dirty="0">
                <a:solidFill>
                  <a:srgbClr val="FFFFFF"/>
                </a:solidFill>
              </a:rPr>
              <a:t>impact</a:t>
            </a:r>
            <a:endParaRPr lang="pl-PL" sz="830" b="1" dirty="0">
              <a:solidFill>
                <a:srgbClr val="FFFFFF"/>
              </a:solidFill>
            </a:endParaRPr>
          </a:p>
          <a:p>
            <a:pPr lvl="0" algn="ctr">
              <a:buClr>
                <a:srgbClr val="FFFFFF"/>
              </a:buClr>
              <a:buSzPts val="830"/>
            </a:pPr>
            <a:r>
              <a:rPr lang="en-US" sz="830" b="1" dirty="0">
                <a:solidFill>
                  <a:srgbClr val="FFFFFF"/>
                </a:solidFill>
              </a:rPr>
              <a:t>1–5</a:t>
            </a:r>
            <a:endParaRPr sz="83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5449824" y="1554480"/>
            <a:ext cx="960120" cy="493776"/>
          </a:xfrm>
          <a:prstGeom prst="rect">
            <a:avLst/>
          </a:prstGeom>
          <a:solidFill>
            <a:srgbClr val="6688C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30"/>
              <a:buFont typeface="Arial"/>
              <a:buNone/>
            </a:pPr>
            <a:r>
              <a:rPr lang="en-US" sz="83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r>
              <a:rPr lang="pl-PL" sz="830" b="1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isk</a:t>
            </a:r>
            <a:endParaRPr sz="83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30"/>
              <a:buFont typeface="Arial"/>
              <a:buNone/>
            </a:pPr>
            <a:r>
              <a:rPr lang="en-US" sz="83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1–5</a:t>
            </a:r>
            <a:endParaRPr sz="83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6409944" y="1554480"/>
            <a:ext cx="5294376" cy="493776"/>
          </a:xfrm>
          <a:prstGeom prst="rect">
            <a:avLst/>
          </a:prstGeom>
          <a:solidFill>
            <a:srgbClr val="6688C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algn="ctr">
              <a:buClr>
                <a:srgbClr val="FFFFFF"/>
              </a:buClr>
              <a:buSzPts val="830"/>
            </a:pPr>
            <a:r>
              <a:rPr lang="en-US" sz="830" b="1" dirty="0">
                <a:solidFill>
                  <a:schemeClr val="bg1"/>
                </a:solidFill>
              </a:rPr>
              <a:t>Justification</a:t>
            </a:r>
            <a:r>
              <a:rPr lang="pl-PL" sz="830" b="1" dirty="0">
                <a:solidFill>
                  <a:schemeClr val="bg1"/>
                </a:solidFill>
              </a:rPr>
              <a:t> </a:t>
            </a:r>
            <a:r>
              <a:rPr lang="en-US" sz="830" b="1" dirty="0">
                <a:solidFill>
                  <a:schemeClr val="bg1"/>
                </a:solidFill>
              </a:rPr>
              <a:t>/</a:t>
            </a:r>
            <a:r>
              <a:rPr lang="pl-PL" sz="830" b="1" dirty="0">
                <a:solidFill>
                  <a:schemeClr val="bg1"/>
                </a:solidFill>
              </a:rPr>
              <a:t> </a:t>
            </a:r>
            <a:r>
              <a:rPr lang="en-US" sz="830" b="1" dirty="0">
                <a:solidFill>
                  <a:schemeClr val="bg1"/>
                </a:solidFill>
              </a:rPr>
              <a:t>evidence from the case</a:t>
            </a:r>
            <a:endParaRPr sz="830" b="1" dirty="0">
              <a:solidFill>
                <a:schemeClr val="bg1"/>
              </a:solidFill>
              <a:sym typeface="Arial"/>
            </a:endParaRPr>
          </a:p>
        </p:txBody>
      </p:sp>
      <p:sp>
        <p:nvSpPr>
          <p:cNvPr id="41" name="Google Shape;41;p2"/>
          <p:cNvSpPr/>
          <p:nvPr/>
        </p:nvSpPr>
        <p:spPr>
          <a:xfrm>
            <a:off x="475488" y="2048256"/>
            <a:ext cx="1024128" cy="457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algn="ctr">
              <a:buClr>
                <a:srgbClr val="1C2226"/>
              </a:buClr>
              <a:buSzPts val="830"/>
            </a:pPr>
            <a:r>
              <a:rPr lang="en-US" sz="900" b="1" dirty="0">
                <a:solidFill>
                  <a:srgbClr val="1C2226"/>
                </a:solidFill>
              </a:rPr>
              <a:t>Op</a:t>
            </a:r>
            <a:r>
              <a:rPr lang="pl-PL" sz="900" b="1" dirty="0" err="1">
                <a:solidFill>
                  <a:srgbClr val="1C2226"/>
                </a:solidFill>
              </a:rPr>
              <a:t>tion</a:t>
            </a:r>
            <a:r>
              <a:rPr lang="en-US" sz="830" b="1" dirty="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 A</a:t>
            </a:r>
            <a:endParaRPr sz="83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2"/>
          <p:cNvSpPr/>
          <p:nvPr/>
        </p:nvSpPr>
        <p:spPr>
          <a:xfrm>
            <a:off x="1499616" y="2048256"/>
            <a:ext cx="1371600" cy="457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2871216" y="2048256"/>
            <a:ext cx="1225296" cy="457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2"/>
          <p:cNvSpPr/>
          <p:nvPr/>
        </p:nvSpPr>
        <p:spPr>
          <a:xfrm>
            <a:off x="4096512" y="2048256"/>
            <a:ext cx="1353312" cy="457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2"/>
          <p:cNvSpPr/>
          <p:nvPr/>
        </p:nvSpPr>
        <p:spPr>
          <a:xfrm>
            <a:off x="5449824" y="2048256"/>
            <a:ext cx="960120" cy="457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2"/>
          <p:cNvSpPr/>
          <p:nvPr/>
        </p:nvSpPr>
        <p:spPr>
          <a:xfrm>
            <a:off x="6409944" y="2048256"/>
            <a:ext cx="5294376" cy="457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2"/>
          <p:cNvSpPr/>
          <p:nvPr/>
        </p:nvSpPr>
        <p:spPr>
          <a:xfrm>
            <a:off x="475488" y="2505456"/>
            <a:ext cx="1024128" cy="457200"/>
          </a:xfrm>
          <a:prstGeom prst="rect">
            <a:avLst/>
          </a:prstGeom>
          <a:solidFill>
            <a:srgbClr val="F0F5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algn="ctr">
              <a:buClr>
                <a:srgbClr val="1C2226"/>
              </a:buClr>
              <a:buSzPts val="830"/>
            </a:pPr>
            <a:r>
              <a:rPr lang="en-US" sz="900" b="1" dirty="0">
                <a:solidFill>
                  <a:srgbClr val="1C2226"/>
                </a:solidFill>
              </a:rPr>
              <a:t>Op</a:t>
            </a:r>
            <a:r>
              <a:rPr lang="pl-PL" sz="900" b="1" dirty="0" err="1">
                <a:solidFill>
                  <a:srgbClr val="1C2226"/>
                </a:solidFill>
              </a:rPr>
              <a:t>tion</a:t>
            </a:r>
            <a:r>
              <a:rPr lang="en-US" sz="830" b="1" dirty="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 B</a:t>
            </a:r>
            <a:endParaRPr sz="83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2"/>
          <p:cNvSpPr/>
          <p:nvPr/>
        </p:nvSpPr>
        <p:spPr>
          <a:xfrm>
            <a:off x="1499616" y="2505456"/>
            <a:ext cx="1371600" cy="457200"/>
          </a:xfrm>
          <a:prstGeom prst="rect">
            <a:avLst/>
          </a:prstGeom>
          <a:solidFill>
            <a:srgbClr val="F0F5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2"/>
          <p:cNvSpPr/>
          <p:nvPr/>
        </p:nvSpPr>
        <p:spPr>
          <a:xfrm>
            <a:off x="2871216" y="2505456"/>
            <a:ext cx="1225296" cy="457200"/>
          </a:xfrm>
          <a:prstGeom prst="rect">
            <a:avLst/>
          </a:prstGeom>
          <a:solidFill>
            <a:srgbClr val="F0F5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2"/>
          <p:cNvSpPr/>
          <p:nvPr/>
        </p:nvSpPr>
        <p:spPr>
          <a:xfrm>
            <a:off x="4096512" y="2505456"/>
            <a:ext cx="1353312" cy="457200"/>
          </a:xfrm>
          <a:prstGeom prst="rect">
            <a:avLst/>
          </a:prstGeom>
          <a:solidFill>
            <a:srgbClr val="F0F5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2"/>
          <p:cNvSpPr/>
          <p:nvPr/>
        </p:nvSpPr>
        <p:spPr>
          <a:xfrm>
            <a:off x="5449824" y="2505456"/>
            <a:ext cx="960120" cy="457200"/>
          </a:xfrm>
          <a:prstGeom prst="rect">
            <a:avLst/>
          </a:prstGeom>
          <a:solidFill>
            <a:srgbClr val="F0F5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2"/>
          <p:cNvSpPr/>
          <p:nvPr/>
        </p:nvSpPr>
        <p:spPr>
          <a:xfrm>
            <a:off x="6409944" y="2505456"/>
            <a:ext cx="5294376" cy="457200"/>
          </a:xfrm>
          <a:prstGeom prst="rect">
            <a:avLst/>
          </a:prstGeom>
          <a:solidFill>
            <a:srgbClr val="F0F5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2"/>
          <p:cNvSpPr/>
          <p:nvPr/>
        </p:nvSpPr>
        <p:spPr>
          <a:xfrm>
            <a:off x="475488" y="2962656"/>
            <a:ext cx="1024128" cy="457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algn="ctr">
              <a:buClr>
                <a:srgbClr val="1C2226"/>
              </a:buClr>
              <a:buSzPts val="830"/>
            </a:pPr>
            <a:r>
              <a:rPr lang="en-US" sz="900" b="1" dirty="0">
                <a:solidFill>
                  <a:srgbClr val="1C2226"/>
                </a:solidFill>
              </a:rPr>
              <a:t>Op</a:t>
            </a:r>
            <a:r>
              <a:rPr lang="pl-PL" sz="900" b="1" dirty="0" err="1">
                <a:solidFill>
                  <a:srgbClr val="1C2226"/>
                </a:solidFill>
              </a:rPr>
              <a:t>tion</a:t>
            </a:r>
            <a:r>
              <a:rPr lang="en-US" sz="830" b="1" dirty="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 C</a:t>
            </a:r>
            <a:endParaRPr sz="83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2"/>
          <p:cNvSpPr/>
          <p:nvPr/>
        </p:nvSpPr>
        <p:spPr>
          <a:xfrm>
            <a:off x="1499616" y="2962656"/>
            <a:ext cx="1371600" cy="457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2"/>
          <p:cNvSpPr/>
          <p:nvPr/>
        </p:nvSpPr>
        <p:spPr>
          <a:xfrm>
            <a:off x="2871216" y="2962656"/>
            <a:ext cx="1225296" cy="457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2"/>
          <p:cNvSpPr/>
          <p:nvPr/>
        </p:nvSpPr>
        <p:spPr>
          <a:xfrm>
            <a:off x="4096512" y="2962656"/>
            <a:ext cx="1353312" cy="457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2"/>
          <p:cNvSpPr/>
          <p:nvPr/>
        </p:nvSpPr>
        <p:spPr>
          <a:xfrm>
            <a:off x="5449824" y="2962656"/>
            <a:ext cx="960120" cy="457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2"/>
          <p:cNvSpPr/>
          <p:nvPr/>
        </p:nvSpPr>
        <p:spPr>
          <a:xfrm>
            <a:off x="6409944" y="2962656"/>
            <a:ext cx="5294376" cy="457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2"/>
          <p:cNvSpPr/>
          <p:nvPr/>
        </p:nvSpPr>
        <p:spPr>
          <a:xfrm>
            <a:off x="475488" y="3419856"/>
            <a:ext cx="1024128" cy="457200"/>
          </a:xfrm>
          <a:prstGeom prst="rect">
            <a:avLst/>
          </a:prstGeom>
          <a:solidFill>
            <a:srgbClr val="F0F5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algn="ctr">
              <a:buClr>
                <a:srgbClr val="1C2226"/>
              </a:buClr>
              <a:buSzPts val="830"/>
            </a:pPr>
            <a:r>
              <a:rPr lang="en-US" sz="900" b="1" dirty="0">
                <a:solidFill>
                  <a:srgbClr val="1C2226"/>
                </a:solidFill>
              </a:rPr>
              <a:t>Op</a:t>
            </a:r>
            <a:r>
              <a:rPr lang="pl-PL" sz="900" b="1" dirty="0" err="1">
                <a:solidFill>
                  <a:srgbClr val="1C2226"/>
                </a:solidFill>
              </a:rPr>
              <a:t>tion</a:t>
            </a:r>
            <a:r>
              <a:rPr lang="en-US" sz="830" b="1" dirty="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 D</a:t>
            </a:r>
            <a:endParaRPr sz="83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2"/>
          <p:cNvSpPr/>
          <p:nvPr/>
        </p:nvSpPr>
        <p:spPr>
          <a:xfrm>
            <a:off x="1499616" y="3419856"/>
            <a:ext cx="1371600" cy="457200"/>
          </a:xfrm>
          <a:prstGeom prst="rect">
            <a:avLst/>
          </a:prstGeom>
          <a:solidFill>
            <a:srgbClr val="F0F5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2"/>
          <p:cNvSpPr/>
          <p:nvPr/>
        </p:nvSpPr>
        <p:spPr>
          <a:xfrm>
            <a:off x="2871216" y="3419856"/>
            <a:ext cx="1225296" cy="457200"/>
          </a:xfrm>
          <a:prstGeom prst="rect">
            <a:avLst/>
          </a:prstGeom>
          <a:solidFill>
            <a:srgbClr val="F0F5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2"/>
          <p:cNvSpPr/>
          <p:nvPr/>
        </p:nvSpPr>
        <p:spPr>
          <a:xfrm>
            <a:off x="4096512" y="3419856"/>
            <a:ext cx="1353312" cy="457200"/>
          </a:xfrm>
          <a:prstGeom prst="rect">
            <a:avLst/>
          </a:prstGeom>
          <a:solidFill>
            <a:srgbClr val="F0F5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2"/>
          <p:cNvSpPr/>
          <p:nvPr/>
        </p:nvSpPr>
        <p:spPr>
          <a:xfrm>
            <a:off x="5449824" y="3419856"/>
            <a:ext cx="960120" cy="457200"/>
          </a:xfrm>
          <a:prstGeom prst="rect">
            <a:avLst/>
          </a:prstGeom>
          <a:solidFill>
            <a:srgbClr val="F0F5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2"/>
          <p:cNvSpPr/>
          <p:nvPr/>
        </p:nvSpPr>
        <p:spPr>
          <a:xfrm>
            <a:off x="6409944" y="3419856"/>
            <a:ext cx="5294376" cy="457200"/>
          </a:xfrm>
          <a:prstGeom prst="rect">
            <a:avLst/>
          </a:prstGeom>
          <a:solidFill>
            <a:srgbClr val="F0F5FF"/>
          </a:solidFill>
          <a:ln w="9525" cap="flat" cmpd="sng">
            <a:solidFill>
              <a:srgbClr val="AFC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2"/>
          <p:cNvSpPr/>
          <p:nvPr/>
        </p:nvSpPr>
        <p:spPr>
          <a:xfrm>
            <a:off x="475500" y="4160525"/>
            <a:ext cx="2761500" cy="1853400"/>
          </a:xfrm>
          <a:prstGeom prst="rect">
            <a:avLst/>
          </a:prstGeom>
          <a:solidFill>
            <a:srgbClr val="EEF5FF"/>
          </a:solidFill>
          <a:ln w="11425" cap="flat" cmpd="sng">
            <a:solidFill>
              <a:srgbClr val="B9CDE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buClr>
                <a:srgbClr val="1C2226"/>
              </a:buClr>
              <a:buSzPts val="1050"/>
            </a:pPr>
            <a:r>
              <a:rPr lang="en-US" sz="1050" b="1" dirty="0">
                <a:solidFill>
                  <a:srgbClr val="1C2226"/>
                </a:solidFill>
              </a:rPr>
              <a:t>Recommendation</a:t>
            </a:r>
            <a:br>
              <a:rPr lang="en-US" sz="1050" b="1" dirty="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endParaRPr sz="105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2"/>
          <p:cNvSpPr/>
          <p:nvPr/>
        </p:nvSpPr>
        <p:spPr>
          <a:xfrm>
            <a:off x="3419850" y="4160527"/>
            <a:ext cx="2761500" cy="1853400"/>
          </a:xfrm>
          <a:prstGeom prst="rect">
            <a:avLst/>
          </a:prstGeom>
          <a:solidFill>
            <a:srgbClr val="EEF5FF"/>
          </a:solidFill>
          <a:ln w="11425" cap="flat" cmpd="sng">
            <a:solidFill>
              <a:srgbClr val="B9CDE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buClr>
                <a:srgbClr val="1C2226"/>
              </a:buClr>
              <a:buSzPts val="1050"/>
            </a:pPr>
            <a:r>
              <a:rPr lang="en-US" sz="1050" b="1" dirty="0">
                <a:solidFill>
                  <a:srgbClr val="1C2226"/>
                </a:solidFill>
              </a:rPr>
              <a:t>The most important argument</a:t>
            </a:r>
            <a:br>
              <a:rPr lang="en-US" sz="1050" b="1" dirty="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endParaRPr sz="105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2"/>
          <p:cNvSpPr/>
          <p:nvPr/>
        </p:nvSpPr>
        <p:spPr>
          <a:xfrm>
            <a:off x="6364225" y="4160527"/>
            <a:ext cx="2578500" cy="1853400"/>
          </a:xfrm>
          <a:prstGeom prst="rect">
            <a:avLst/>
          </a:prstGeom>
          <a:solidFill>
            <a:srgbClr val="EEF5FF"/>
          </a:solidFill>
          <a:ln w="11425" cap="flat" cmpd="sng">
            <a:solidFill>
              <a:srgbClr val="B9CDE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buClr>
                <a:srgbClr val="1C2226"/>
              </a:buClr>
              <a:buSzPts val="1050"/>
            </a:pPr>
            <a:r>
              <a:rPr lang="en-US" sz="1050" b="1" dirty="0">
                <a:solidFill>
                  <a:srgbClr val="1C2226"/>
                </a:solidFill>
              </a:rPr>
              <a:t>A necessary condition for success</a:t>
            </a:r>
            <a:br>
              <a:rPr lang="en-US" sz="1050" b="1" dirty="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endParaRPr sz="105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2"/>
          <p:cNvSpPr/>
          <p:nvPr/>
        </p:nvSpPr>
        <p:spPr>
          <a:xfrm>
            <a:off x="9125700" y="4160527"/>
            <a:ext cx="2578500" cy="1853400"/>
          </a:xfrm>
          <a:prstGeom prst="rect">
            <a:avLst/>
          </a:prstGeom>
          <a:solidFill>
            <a:srgbClr val="EEF5FF"/>
          </a:solidFill>
          <a:ln w="11425" cap="flat" cmpd="sng">
            <a:solidFill>
              <a:srgbClr val="B9CDE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1050"/>
              <a:buFont typeface="Arial"/>
              <a:buNone/>
            </a:pPr>
            <a:endParaRPr sz="830" dirty="0">
              <a:solidFill>
                <a:srgbClr val="5E6A73"/>
              </a:solidFill>
            </a:endParaRPr>
          </a:p>
          <a:p>
            <a:pPr lvl="0">
              <a:buClr>
                <a:srgbClr val="1C2226"/>
              </a:buClr>
              <a:buSzPts val="1050"/>
            </a:pPr>
            <a:r>
              <a:rPr lang="en-US" sz="830" dirty="0">
                <a:solidFill>
                  <a:srgbClr val="5E6A73"/>
                </a:solidFill>
              </a:rPr>
              <a:t>What would have to change to choose a different option?</a:t>
            </a:r>
            <a:endParaRPr sz="105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2"/>
          <p:cNvSpPr/>
          <p:nvPr/>
        </p:nvSpPr>
        <p:spPr>
          <a:xfrm>
            <a:off x="475488" y="6600824"/>
            <a:ext cx="10972800" cy="110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B8C0CB"/>
              </a:buClr>
              <a:buSzPts val="900"/>
            </a:pPr>
            <a:r>
              <a:rPr lang="en-US" sz="900" dirty="0">
                <a:solidFill>
                  <a:srgbClr val="B8C0CB"/>
                </a:solidFill>
              </a:rPr>
              <a:t>Project financed by the National Agency for Academic Exchange (NAWA) | </a:t>
            </a:r>
            <a:r>
              <a:rPr lang="en-US" sz="900" dirty="0" err="1">
                <a:solidFill>
                  <a:srgbClr val="B8C0CB"/>
                </a:solidFill>
              </a:rPr>
              <a:t>Gdańsk</a:t>
            </a:r>
            <a:r>
              <a:rPr lang="en-US" sz="900" dirty="0">
                <a:solidFill>
                  <a:srgbClr val="B8C0CB"/>
                </a:solidFill>
              </a:rPr>
              <a:t> University of Technology 2026</a:t>
            </a:r>
            <a:endParaRPr lang="pl-PL" sz="9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" name="Google Shape;70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700" y="146475"/>
            <a:ext cx="1657350" cy="428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223</Words>
  <Application>Microsoft Office PowerPoint</Application>
  <PresentationFormat>Panoramiczny</PresentationFormat>
  <Paragraphs>37</Paragraphs>
  <Slides>2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1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4" baseType="lpstr">
      <vt:lpstr>Arial</vt:lpstr>
      <vt:lpstr>Office Theme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OpenAI</dc:creator>
  <cp:lastModifiedBy>Izabela Kozak</cp:lastModifiedBy>
  <cp:revision>3</cp:revision>
  <dcterms:created xsi:type="dcterms:W3CDTF">2026-08-20T14:56:15Z</dcterms:created>
  <dcterms:modified xsi:type="dcterms:W3CDTF">2026-09-15T10:25:57Z</dcterms:modified>
</cp:coreProperties>
</file>