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hBwAtUYSpCa9yhAg6xwCT6l4Zl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" name="Google Shape;32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 descr="/mnt/data/inspire_logo_cro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" y="219456"/>
            <a:ext cx="1353312" cy="3566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lang="en-US" sz="1800" b="1" i="0" u="none" strike="noStrike" cap="none" dirty="0">
                <a:solidFill>
                  <a:srgbClr val="1C2226"/>
                </a:solidFill>
              </a:rPr>
              <a:t>ARGUMENT MAPPING</a:t>
            </a:r>
            <a:endParaRPr sz="18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75488" y="1033272"/>
            <a:ext cx="108356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A73"/>
              </a:buClr>
              <a:buSzPts val="1020"/>
            </a:pPr>
            <a:r>
              <a:rPr lang="en-US" sz="1020" dirty="0">
                <a:solidFill>
                  <a:srgbClr val="5E6A73"/>
                </a:solidFill>
              </a:rPr>
              <a:t>Build a site map. Separate the thesis, arguments, evidence, counter-arguments and answers. Finally, check whether the thesis needs to be clarified.</a:t>
            </a:r>
            <a:endParaRPr lang="pl-PL" sz="10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1"/>
          <p:cNvCxnSpPr/>
          <p:nvPr/>
        </p:nvCxnSpPr>
        <p:spPr>
          <a:xfrm>
            <a:off x="2130552" y="3383280"/>
            <a:ext cx="0" cy="438912"/>
          </a:xfrm>
          <a:prstGeom prst="straightConnector1">
            <a:avLst/>
          </a:prstGeom>
          <a:noFill/>
          <a:ln w="13950" cap="flat" cmpd="sng">
            <a:solidFill>
              <a:srgbClr val="A9CDB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" name="Google Shape;16;p1"/>
          <p:cNvCxnSpPr/>
          <p:nvPr/>
        </p:nvCxnSpPr>
        <p:spPr>
          <a:xfrm>
            <a:off x="10040112" y="3383280"/>
            <a:ext cx="0" cy="438912"/>
          </a:xfrm>
          <a:prstGeom prst="straightConnector1">
            <a:avLst/>
          </a:prstGeom>
          <a:noFill/>
          <a:ln w="13950" cap="flat" cmpd="sng">
            <a:solidFill>
              <a:srgbClr val="D6AAA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" name="Google Shape;17;p1"/>
          <p:cNvCxnSpPr/>
          <p:nvPr/>
        </p:nvCxnSpPr>
        <p:spPr>
          <a:xfrm>
            <a:off x="2130552" y="4663440"/>
            <a:ext cx="2240280" cy="694944"/>
          </a:xfrm>
          <a:prstGeom prst="straightConnector1">
            <a:avLst/>
          </a:prstGeom>
          <a:noFill/>
          <a:ln w="13950" cap="flat" cmpd="sng">
            <a:solidFill>
              <a:srgbClr val="9DB7D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" name="Google Shape;18;p1"/>
          <p:cNvCxnSpPr>
            <a:stCxn id="19" idx="2"/>
            <a:endCxn id="20" idx="0"/>
          </p:cNvCxnSpPr>
          <p:nvPr/>
        </p:nvCxnSpPr>
        <p:spPr>
          <a:xfrm flipH="1">
            <a:off x="6026975" y="4663425"/>
            <a:ext cx="1200" cy="695100"/>
          </a:xfrm>
          <a:prstGeom prst="straightConnector1">
            <a:avLst/>
          </a:prstGeom>
          <a:noFill/>
          <a:ln w="13950" cap="flat" cmpd="sng">
            <a:solidFill>
              <a:srgbClr val="9DB7D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" name="Google Shape;21;p1"/>
          <p:cNvSpPr/>
          <p:nvPr/>
        </p:nvSpPr>
        <p:spPr>
          <a:xfrm>
            <a:off x="4407408" y="1499616"/>
            <a:ext cx="3401568" cy="713232"/>
          </a:xfrm>
          <a:prstGeom prst="rect">
            <a:avLst/>
          </a:prstGeom>
          <a:solidFill>
            <a:srgbClr val="EEF5FF"/>
          </a:solidFill>
          <a:ln w="10150" cap="flat" cmpd="sng">
            <a:solidFill>
              <a:srgbClr val="668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20"/>
              <a:buFont typeface="Arial"/>
              <a:buNone/>
            </a:pPr>
            <a:r>
              <a:rPr lang="en-US" sz="1020" b="1" i="0" u="none" strike="noStrike" cap="non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TEZA / STANOWISKO</a:t>
            </a:r>
            <a:br>
              <a:rPr lang="en-US" sz="1020" b="1" i="0" u="none" strike="noStrike" cap="non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b="0" i="0" u="none" strike="noStrike" cap="non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Co chcesz uzasadnić? Zapisz jedno jasne zdanie.</a:t>
            </a:r>
            <a:endParaRPr sz="10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66928" y="2542032"/>
            <a:ext cx="3127248" cy="841248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1</a:t>
            </a:r>
            <a:b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What reason supports the thesis?</a:t>
            </a:r>
            <a:endParaRPr sz="9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4407400" y="2542025"/>
            <a:ext cx="3241500" cy="8412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2</a:t>
            </a:r>
            <a:b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What second reason strengthens the position?</a:t>
            </a:r>
            <a:endParaRPr sz="9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566928" y="3822192"/>
            <a:ext cx="3127248" cy="841248"/>
          </a:xfrm>
          <a:prstGeom prst="rect">
            <a:avLst/>
          </a:prstGeom>
          <a:solidFill>
            <a:srgbClr val="E8F5EA"/>
          </a:solidFill>
          <a:ln w="10150" cap="flat" cmpd="sng">
            <a:solidFill>
              <a:srgbClr val="A8CF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pl-PL" sz="950" b="1" dirty="0" err="1">
                <a:solidFill>
                  <a:srgbClr val="1C2226"/>
                </a:solidFill>
              </a:rPr>
              <a:t>Evidence</a:t>
            </a:r>
            <a:r>
              <a:rPr lang="pl-PL" sz="950" b="1" dirty="0">
                <a:solidFill>
                  <a:srgbClr val="1C2226"/>
                </a:solidFill>
              </a:rPr>
              <a:t> / </a:t>
            </a:r>
            <a:r>
              <a:rPr lang="pl-PL" sz="950" b="1" dirty="0" err="1">
                <a:solidFill>
                  <a:srgbClr val="1C2226"/>
                </a:solidFill>
              </a:rPr>
              <a:t>example</a:t>
            </a:r>
            <a:br>
              <a:rPr lang="pl-PL" sz="950" b="1" dirty="0">
                <a:solidFill>
                  <a:srgbClr val="1C2226"/>
                </a:solidFill>
              </a:rPr>
            </a:br>
            <a:endParaRPr lang="pl-PL" sz="950" dirty="0">
              <a:solidFill>
                <a:schemeClr val="dk1"/>
              </a:solidFill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8321088" y="2542032"/>
            <a:ext cx="3127200" cy="841200"/>
          </a:xfrm>
          <a:prstGeom prst="rect">
            <a:avLst/>
          </a:prstGeom>
          <a:solidFill>
            <a:srgbClr val="FBECEB"/>
          </a:solidFill>
          <a:ln w="10150" cap="flat" cmpd="sng">
            <a:solidFill>
              <a:srgbClr val="E5B6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dirty="0">
                <a:solidFill>
                  <a:srgbClr val="1C2226"/>
                </a:solidFill>
              </a:rPr>
              <a:t>Counterargument</a:t>
            </a:r>
            <a:b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What might undermine the thesis or one of the arguments?</a:t>
            </a:r>
            <a:endParaRPr sz="9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8321074" y="3822234"/>
            <a:ext cx="3127200" cy="841200"/>
          </a:xfrm>
          <a:prstGeom prst="rect">
            <a:avLst/>
          </a:prstGeom>
          <a:solidFill>
            <a:srgbClr val="FFF6D9"/>
          </a:solidFill>
          <a:ln w="10150" cap="flat" cmpd="sng">
            <a:solidFill>
              <a:srgbClr val="E6CE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pl-PL" sz="950" b="1" dirty="0" err="1">
                <a:solidFill>
                  <a:srgbClr val="1C2226"/>
                </a:solidFill>
              </a:rPr>
              <a:t>Reply</a:t>
            </a:r>
            <a:r>
              <a:rPr lang="pl-PL" sz="950" b="1" dirty="0">
                <a:solidFill>
                  <a:srgbClr val="1C2226"/>
                </a:solidFill>
              </a:rPr>
              <a:t> to the </a:t>
            </a:r>
            <a:r>
              <a:rPr lang="pl-PL" sz="950" b="1" dirty="0" err="1">
                <a:solidFill>
                  <a:srgbClr val="1C2226"/>
                </a:solidFill>
              </a:rPr>
              <a:t>counterargument</a:t>
            </a:r>
            <a:b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9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08975" y="5358375"/>
            <a:ext cx="10835700" cy="1012500"/>
          </a:xfrm>
          <a:prstGeom prst="rect">
            <a:avLst/>
          </a:prstGeom>
          <a:solidFill>
            <a:srgbClr val="EEF5FF"/>
          </a:solidFill>
          <a:ln w="10150" cap="flat" cmpd="sng">
            <a:solidFill>
              <a:srgbClr val="668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80"/>
            </a:pPr>
            <a:r>
              <a:rPr lang="en-US" sz="980" b="1" dirty="0">
                <a:solidFill>
                  <a:srgbClr val="1C2226"/>
                </a:solidFill>
              </a:rPr>
              <a:t>Conclusion / refined thesis </a:t>
            </a:r>
            <a:br>
              <a:rPr lang="en-US" sz="98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Should the original thesis be maintained, changed or rejected?</a:t>
            </a:r>
            <a:endParaRPr sz="98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B8C0CB"/>
              </a:buClr>
              <a:buSzPts val="650"/>
            </a:pPr>
            <a:r>
              <a:rPr lang="en-US" sz="650" dirty="0">
                <a:solidFill>
                  <a:srgbClr val="B8C0CB"/>
                </a:solidFill>
              </a:rPr>
              <a:t>Project financed by the National Agency for Academic Exchange (NAWA) | </a:t>
            </a:r>
            <a:r>
              <a:rPr lang="en-US" sz="650" dirty="0" err="1">
                <a:solidFill>
                  <a:srgbClr val="B8C0CB"/>
                </a:solidFill>
              </a:rPr>
              <a:t>Gdańsk</a:t>
            </a:r>
            <a:r>
              <a:rPr lang="en-US" sz="650">
                <a:solidFill>
                  <a:srgbClr val="B8C0CB"/>
                </a:solidFill>
              </a:rPr>
              <a:t> University of Technology 2026</a:t>
            </a:r>
            <a:endParaRPr lang="pl-PL" sz="650" dirty="0">
              <a:solidFill>
                <a:schemeClr val="dk1"/>
              </a:solidFill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407425" y="3822225"/>
            <a:ext cx="3241500" cy="841200"/>
          </a:xfrm>
          <a:prstGeom prst="rect">
            <a:avLst/>
          </a:prstGeom>
          <a:solidFill>
            <a:srgbClr val="E8F5EA"/>
          </a:solidFill>
          <a:ln w="10150" cap="flat" cmpd="sng">
            <a:solidFill>
              <a:srgbClr val="A8CF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pl-PL" sz="950" b="1" dirty="0" err="1">
                <a:solidFill>
                  <a:srgbClr val="1C2226"/>
                </a:solidFill>
              </a:rPr>
              <a:t>Evidence</a:t>
            </a:r>
            <a:r>
              <a:rPr lang="pl-PL" sz="950" b="1" dirty="0">
                <a:solidFill>
                  <a:srgbClr val="1C2226"/>
                </a:solidFill>
              </a:rPr>
              <a:t> / </a:t>
            </a:r>
            <a:r>
              <a:rPr lang="pl-PL" sz="950" b="1" dirty="0" err="1">
                <a:solidFill>
                  <a:srgbClr val="1C2226"/>
                </a:solidFill>
              </a:rPr>
              <a:t>example</a:t>
            </a:r>
            <a:br>
              <a:rPr lang="en-US" sz="9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9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" name="Google Shape;28;p1"/>
          <p:cNvCxnSpPr>
            <a:stCxn id="23" idx="2"/>
            <a:endCxn id="19" idx="0"/>
          </p:cNvCxnSpPr>
          <p:nvPr/>
        </p:nvCxnSpPr>
        <p:spPr>
          <a:xfrm>
            <a:off x="6028150" y="3383225"/>
            <a:ext cx="0" cy="438900"/>
          </a:xfrm>
          <a:prstGeom prst="straightConnector1">
            <a:avLst/>
          </a:prstGeom>
          <a:noFill/>
          <a:ln w="13950" cap="flat" cmpd="sng">
            <a:solidFill>
              <a:srgbClr val="A9CDB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9" name="Google Shape;29;p1"/>
          <p:cNvCxnSpPr>
            <a:stCxn id="26" idx="2"/>
          </p:cNvCxnSpPr>
          <p:nvPr/>
        </p:nvCxnSpPr>
        <p:spPr>
          <a:xfrm flipH="1">
            <a:off x="8169574" y="4663434"/>
            <a:ext cx="1715100" cy="676800"/>
          </a:xfrm>
          <a:prstGeom prst="straightConnector1">
            <a:avLst/>
          </a:prstGeom>
          <a:noFill/>
          <a:ln w="13950" cap="flat" cmpd="sng">
            <a:solidFill>
              <a:srgbClr val="9DB7DF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lang="en-US" sz="1800" b="1">
                <a:solidFill>
                  <a:srgbClr val="1C2226"/>
                </a:solidFill>
              </a:rPr>
              <a:t>OCENA SIŁY ARGUMENTÓW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75488" y="1033272"/>
            <a:ext cx="108356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E6A73"/>
              </a:buClr>
              <a:buSzPts val="1020"/>
              <a:buFont typeface="Arial"/>
              <a:buNone/>
            </a:pPr>
            <a:r>
              <a:rPr lang="en-US" sz="102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Sprawdź, czy mapa opiera się na trafnych argumentach i wystarczających dowodach. Oceń elementy w skali 1–5, gdzie 1 oznacza poziom bardzo niski, a 5 – bardzo wysoki.</a:t>
            </a:r>
            <a:endParaRPr sz="10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75488" y="1554480"/>
            <a:ext cx="1874520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780"/>
            </a:pPr>
            <a:r>
              <a:rPr lang="pl-PL" sz="780" b="1" dirty="0">
                <a:solidFill>
                  <a:schemeClr val="bg1"/>
                </a:solidFill>
              </a:rPr>
              <a:t>Map element</a:t>
            </a:r>
            <a:endParaRPr sz="780" b="1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350008" y="1554480"/>
            <a:ext cx="1280160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Relevance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lang="en-US" sz="78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630168" y="1554480"/>
            <a:ext cx="1280160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lang="pl-PL" sz="78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 sz="78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lang="en-US" sz="78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910328" y="1554480"/>
            <a:ext cx="1325880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Resistance to counterargument</a:t>
            </a:r>
          </a:p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1–5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236208" y="1554480"/>
            <a:ext cx="1225296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Total strength</a:t>
            </a:r>
          </a:p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1–5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7461504" y="1554480"/>
            <a:ext cx="4242816" cy="530352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780"/>
            </a:pPr>
            <a:r>
              <a:rPr lang="en-US" sz="780" b="1" dirty="0">
                <a:solidFill>
                  <a:srgbClr val="FFFFFF"/>
                </a:solidFill>
              </a:rPr>
              <a:t>What needs to be improved or clarified?</a:t>
            </a:r>
            <a:endParaRPr sz="7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75488" y="2084832"/>
            <a:ext cx="187452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pl-PL" sz="800" b="1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Thesis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2350008" y="2084832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630168" y="2084832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910328" y="2084832"/>
            <a:ext cx="13258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6236208" y="2084832"/>
            <a:ext cx="122529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7461504" y="2084832"/>
            <a:ext cx="424281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75488" y="2468880"/>
            <a:ext cx="187452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en-US" sz="800" b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1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350008" y="2468880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3630168" y="2468880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910328" y="2468880"/>
            <a:ext cx="132588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236208" y="2468880"/>
            <a:ext cx="122529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7461504" y="2468880"/>
            <a:ext cx="424281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75488" y="2852928"/>
            <a:ext cx="187452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en-US" sz="800" b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2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2350008" y="2852928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3630168" y="2852928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910328" y="2852928"/>
            <a:ext cx="13258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236208" y="2852928"/>
            <a:ext cx="122529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7461504" y="2852928"/>
            <a:ext cx="424281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475488" y="3236976"/>
            <a:ext cx="187452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pl-PL" sz="800" b="1" dirty="0" err="1">
                <a:solidFill>
                  <a:srgbClr val="1C2226"/>
                </a:solidFill>
              </a:rPr>
              <a:t>Evidence</a:t>
            </a:r>
            <a:r>
              <a:rPr lang="pl-PL" sz="800" b="1" dirty="0">
                <a:solidFill>
                  <a:srgbClr val="1C2226"/>
                </a:solidFill>
              </a:rPr>
              <a:t> / </a:t>
            </a:r>
            <a:r>
              <a:rPr lang="pl-PL" sz="800" b="1" dirty="0" err="1">
                <a:solidFill>
                  <a:srgbClr val="1C2226"/>
                </a:solidFill>
              </a:rPr>
              <a:t>example</a:t>
            </a:r>
            <a:endParaRPr lang="pl-PL" sz="800" dirty="0">
              <a:solidFill>
                <a:schemeClr val="dk1"/>
              </a:solidFill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350008" y="3236976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630168" y="3236976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4910328" y="3236976"/>
            <a:ext cx="132588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6236208" y="3236976"/>
            <a:ext cx="122529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461504" y="3236976"/>
            <a:ext cx="424281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475488" y="3621024"/>
            <a:ext cx="187452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pl-PL" sz="800" b="1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Countera</a:t>
            </a:r>
            <a:r>
              <a:rPr lang="en-US" sz="800" b="1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rgument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350008" y="3621024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630168" y="3621024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4910328" y="3621024"/>
            <a:ext cx="13258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6236208" y="3621024"/>
            <a:ext cx="122529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7461504" y="3621024"/>
            <a:ext cx="424281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75488" y="4005072"/>
            <a:ext cx="187452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pl-PL" sz="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endParaRPr sz="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350008" y="4005072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3630168" y="4005072"/>
            <a:ext cx="128016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910328" y="4005072"/>
            <a:ext cx="1325880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6236208" y="4005072"/>
            <a:ext cx="122529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7461504" y="4005072"/>
            <a:ext cx="4242816" cy="384048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75488" y="4389120"/>
            <a:ext cx="187452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lang="pl-PL" sz="800" b="1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350008" y="4389120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3630168" y="4389120"/>
            <a:ext cx="128016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4910328" y="4389120"/>
            <a:ext cx="1325880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236208" y="4389120"/>
            <a:ext cx="122529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7461504" y="4389120"/>
            <a:ext cx="4242816" cy="38404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475500" y="4956051"/>
            <a:ext cx="2743200" cy="1293000"/>
          </a:xfrm>
          <a:prstGeom prst="rect">
            <a:avLst/>
          </a:prstGeom>
          <a:solidFill>
            <a:srgbClr val="EEF5FF"/>
          </a:solidFill>
          <a:ln w="10150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dirty="0">
                <a:solidFill>
                  <a:srgbClr val="1C2226"/>
                </a:solidFill>
              </a:rPr>
              <a:t>Strongest Element </a:t>
            </a:r>
            <a:br>
              <a:rPr lang="en-US" sz="9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Which argument or evidence best supports the thesis?</a:t>
            </a:r>
            <a:endParaRPr sz="9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3401575" y="4956051"/>
            <a:ext cx="2743200" cy="1293000"/>
          </a:xfrm>
          <a:prstGeom prst="rect">
            <a:avLst/>
          </a:prstGeom>
          <a:solidFill>
            <a:srgbClr val="EEF5FF"/>
          </a:solidFill>
          <a:ln w="10150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dirty="0">
                <a:solidFill>
                  <a:srgbClr val="1C2226"/>
                </a:solidFill>
              </a:rPr>
              <a:t>Weakest element </a:t>
            </a:r>
            <a:br>
              <a:rPr lang="en-US" sz="9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What requires additional data, an example or clarification?</a:t>
            </a:r>
            <a:endParaRPr sz="9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327650" y="4956050"/>
            <a:ext cx="2560200" cy="1293000"/>
          </a:xfrm>
          <a:prstGeom prst="rect">
            <a:avLst/>
          </a:prstGeom>
          <a:solidFill>
            <a:srgbClr val="EEF5FF"/>
          </a:solidFill>
          <a:ln w="10150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50"/>
            </a:pPr>
            <a:r>
              <a:rPr lang="en-US" sz="9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r>
              <a:rPr lang="pl-PL" sz="950" b="1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ision</a:t>
            </a:r>
            <a:br>
              <a:rPr lang="en-US" sz="9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 dirty="0">
                <a:solidFill>
                  <a:srgbClr val="5E6A73"/>
                </a:solidFill>
              </a:rPr>
              <a:t>Can the thesis be maintained in this form?</a:t>
            </a:r>
            <a:endParaRPr sz="9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B8C0CB"/>
              </a:buClr>
              <a:buSzPts val="650"/>
            </a:pPr>
            <a:r>
              <a:rPr lang="en-US" sz="650" dirty="0">
                <a:solidFill>
                  <a:srgbClr val="B8C0CB"/>
                </a:solidFill>
              </a:rPr>
              <a:t>Project financed by the National Agency for Academic Exchange (NAWA) | </a:t>
            </a:r>
            <a:r>
              <a:rPr lang="en-US" sz="650" dirty="0" err="1">
                <a:solidFill>
                  <a:srgbClr val="B8C0CB"/>
                </a:solidFill>
              </a:rPr>
              <a:t>Gdańsk</a:t>
            </a:r>
            <a:r>
              <a:rPr lang="en-US" sz="650" dirty="0">
                <a:solidFill>
                  <a:srgbClr val="B8C0CB"/>
                </a:solidFill>
              </a:rPr>
              <a:t> University of Technology 2026</a:t>
            </a:r>
            <a:endParaRPr lang="pl-PL" sz="6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 descr="/mnt/data/inspire_logo_cro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247</Words>
  <Application>Microsoft Office PowerPoint</Application>
  <PresentationFormat>Panoramiczny</PresentationFormat>
  <Paragraphs>36</Paragraphs>
  <Slides>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Arial</vt:lpstr>
      <vt:lpstr>Play</vt:lpstr>
      <vt:lpstr>Office Theme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OpenAI</dc:creator>
  <cp:lastModifiedBy>Izabela Kozak</cp:lastModifiedBy>
  <cp:revision>2</cp:revision>
  <dcterms:created xsi:type="dcterms:W3CDTF">2026-08-20T15:04:36Z</dcterms:created>
  <dcterms:modified xsi:type="dcterms:W3CDTF">2026-09-15T09:41:09Z</dcterms:modified>
</cp:coreProperties>
</file>