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</p:sldIdLst>
  <p:sldSz cy="6858000" cx="12192000"/>
  <p:notesSz cx="6858000" cy="12192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7" roundtripDataSignature="AMtx7mhBwAtUYSpCa9yhAg6xwCT6l4Zl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" name="Google Shape;9;p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" name="Google Shape;32;p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AFF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mnt/data/inspire_logo_crop.png" id="12" name="Google Shape;12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5488" y="219456"/>
            <a:ext cx="1353312" cy="35661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"/>
          <p:cNvSpPr/>
          <p:nvPr/>
        </p:nvSpPr>
        <p:spPr>
          <a:xfrm>
            <a:off x="475488" y="731520"/>
            <a:ext cx="1078992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1800"/>
              <a:buFont typeface="Play"/>
              <a:buNone/>
            </a:pPr>
            <a:r>
              <a:rPr b="1" i="0" lang="en-US" sz="1800" u="none" cap="none" strike="noStrike">
                <a:solidFill>
                  <a:srgbClr val="1C2226"/>
                </a:solidFill>
              </a:rPr>
              <a:t>ARGUMENT MAPPING – MAPA ARGUMENTÓW</a:t>
            </a:r>
            <a:endParaRPr i="0" sz="1800" u="none" cap="none" strike="noStrike">
              <a:solidFill>
                <a:schemeClr val="dk1"/>
              </a:solidFill>
            </a:endParaRPr>
          </a:p>
        </p:txBody>
      </p:sp>
      <p:sp>
        <p:nvSpPr>
          <p:cNvPr id="14" name="Google Shape;14;p1"/>
          <p:cNvSpPr/>
          <p:nvPr/>
        </p:nvSpPr>
        <p:spPr>
          <a:xfrm>
            <a:off x="475488" y="1033272"/>
            <a:ext cx="1083564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E6A73"/>
              </a:buClr>
              <a:buSzPts val="1020"/>
              <a:buFont typeface="Arial"/>
              <a:buNone/>
            </a:pPr>
            <a:r>
              <a:rPr b="0" i="0" lang="en-US" sz="1020" u="none" cap="none" strike="noStrike">
                <a:solidFill>
                  <a:srgbClr val="5E6A73"/>
                </a:solidFill>
                <a:latin typeface="Arial"/>
                <a:ea typeface="Arial"/>
                <a:cs typeface="Arial"/>
                <a:sym typeface="Arial"/>
              </a:rPr>
              <a:t>Zbuduj mapę stanowiska. Oddziel tezę, argumenty, dowody, kontrargumenty i odpowiedzi. Na końcu sprawdź, czy tezę trzeba doprecyzować.</a:t>
            </a:r>
            <a:endParaRPr b="0" i="0" sz="10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" name="Google Shape;15;p1"/>
          <p:cNvCxnSpPr/>
          <p:nvPr/>
        </p:nvCxnSpPr>
        <p:spPr>
          <a:xfrm>
            <a:off x="2130552" y="3383280"/>
            <a:ext cx="0" cy="438912"/>
          </a:xfrm>
          <a:prstGeom prst="straightConnector1">
            <a:avLst/>
          </a:prstGeom>
          <a:noFill/>
          <a:ln cap="flat" cmpd="sng" w="13950">
            <a:solidFill>
              <a:srgbClr val="A9CDB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6" name="Google Shape;16;p1"/>
          <p:cNvCxnSpPr/>
          <p:nvPr/>
        </p:nvCxnSpPr>
        <p:spPr>
          <a:xfrm>
            <a:off x="10040112" y="3383280"/>
            <a:ext cx="0" cy="438912"/>
          </a:xfrm>
          <a:prstGeom prst="straightConnector1">
            <a:avLst/>
          </a:prstGeom>
          <a:noFill/>
          <a:ln cap="flat" cmpd="sng" w="13950">
            <a:solidFill>
              <a:srgbClr val="D6AAA6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7" name="Google Shape;17;p1"/>
          <p:cNvCxnSpPr/>
          <p:nvPr/>
        </p:nvCxnSpPr>
        <p:spPr>
          <a:xfrm>
            <a:off x="2130552" y="4663440"/>
            <a:ext cx="2240280" cy="694944"/>
          </a:xfrm>
          <a:prstGeom prst="straightConnector1">
            <a:avLst/>
          </a:prstGeom>
          <a:noFill/>
          <a:ln cap="flat" cmpd="sng" w="13950">
            <a:solidFill>
              <a:srgbClr val="9DB7DF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8" name="Google Shape;18;p1"/>
          <p:cNvCxnSpPr>
            <a:stCxn id="19" idx="2"/>
            <a:endCxn id="20" idx="0"/>
          </p:cNvCxnSpPr>
          <p:nvPr/>
        </p:nvCxnSpPr>
        <p:spPr>
          <a:xfrm flipH="1">
            <a:off x="6026975" y="4663425"/>
            <a:ext cx="1200" cy="695100"/>
          </a:xfrm>
          <a:prstGeom prst="straightConnector1">
            <a:avLst/>
          </a:prstGeom>
          <a:noFill/>
          <a:ln cap="flat" cmpd="sng" w="13950">
            <a:solidFill>
              <a:srgbClr val="9DB7DF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1" name="Google Shape;21;p1"/>
          <p:cNvSpPr/>
          <p:nvPr/>
        </p:nvSpPr>
        <p:spPr>
          <a:xfrm>
            <a:off x="4407408" y="1499616"/>
            <a:ext cx="3401568" cy="713232"/>
          </a:xfrm>
          <a:prstGeom prst="rect">
            <a:avLst/>
          </a:prstGeom>
          <a:solidFill>
            <a:srgbClr val="EEF5FF"/>
          </a:solidFill>
          <a:ln cap="flat" cmpd="sng" w="10150">
            <a:solidFill>
              <a:srgbClr val="6688C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1020"/>
              <a:buFont typeface="Arial"/>
              <a:buNone/>
            </a:pPr>
            <a:r>
              <a:rPr b="1" i="0" lang="en-US" sz="102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TEZA / STANOWISKO</a:t>
            </a:r>
            <a:br>
              <a:rPr b="1" i="0" lang="en-US" sz="102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770" u="none" cap="none" strike="noStrike">
                <a:solidFill>
                  <a:srgbClr val="5E6A73"/>
                </a:solidFill>
                <a:latin typeface="Arial"/>
                <a:ea typeface="Arial"/>
                <a:cs typeface="Arial"/>
                <a:sym typeface="Arial"/>
              </a:rPr>
              <a:t>Co chcesz uzasadnić? Zapisz jedno jasne zdanie.</a:t>
            </a:r>
            <a:endParaRPr b="0" i="0" sz="10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1"/>
          <p:cNvSpPr/>
          <p:nvPr/>
        </p:nvSpPr>
        <p:spPr>
          <a:xfrm>
            <a:off x="566928" y="2542032"/>
            <a:ext cx="3127248" cy="841248"/>
          </a:xfrm>
          <a:prstGeom prst="rect">
            <a:avLst/>
          </a:prstGeom>
          <a:solidFill>
            <a:srgbClr val="FFFFFF"/>
          </a:solidFill>
          <a:ln cap="flat" cmpd="sng" w="10150">
            <a:solidFill>
              <a:srgbClr val="B9CD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950"/>
              <a:buFont typeface="Arial"/>
              <a:buNone/>
            </a:pPr>
            <a:r>
              <a:rPr b="1" i="0" lang="en-US" sz="95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Argument 1</a:t>
            </a:r>
            <a:br>
              <a:rPr b="1" i="0" lang="en-US" sz="95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770" u="none" cap="none" strike="noStrike">
                <a:solidFill>
                  <a:srgbClr val="5E6A73"/>
                </a:solidFill>
                <a:latin typeface="Arial"/>
                <a:ea typeface="Arial"/>
                <a:cs typeface="Arial"/>
                <a:sym typeface="Arial"/>
              </a:rPr>
              <a:t>Jaki powód wspiera tezę?</a:t>
            </a:r>
            <a:endParaRPr b="0" i="0" sz="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"/>
          <p:cNvSpPr/>
          <p:nvPr/>
        </p:nvSpPr>
        <p:spPr>
          <a:xfrm>
            <a:off x="4407400" y="2542025"/>
            <a:ext cx="3241500" cy="841200"/>
          </a:xfrm>
          <a:prstGeom prst="rect">
            <a:avLst/>
          </a:prstGeom>
          <a:solidFill>
            <a:srgbClr val="FFFFFF"/>
          </a:solidFill>
          <a:ln cap="flat" cmpd="sng" w="10150">
            <a:solidFill>
              <a:srgbClr val="B9CD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950"/>
              <a:buFont typeface="Arial"/>
              <a:buNone/>
            </a:pPr>
            <a:r>
              <a:rPr b="1" i="0" lang="en-US" sz="95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Argument 2</a:t>
            </a:r>
            <a:br>
              <a:rPr b="1" i="0" lang="en-US" sz="95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770" u="none" cap="none" strike="noStrike">
                <a:solidFill>
                  <a:srgbClr val="5E6A73"/>
                </a:solidFill>
                <a:latin typeface="Arial"/>
                <a:ea typeface="Arial"/>
                <a:cs typeface="Arial"/>
                <a:sym typeface="Arial"/>
              </a:rPr>
              <a:t>Jaki drugi powód wzmacnia stanowisko?</a:t>
            </a:r>
            <a:endParaRPr b="0" i="0" sz="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1"/>
          <p:cNvSpPr/>
          <p:nvPr/>
        </p:nvSpPr>
        <p:spPr>
          <a:xfrm>
            <a:off x="566928" y="3822192"/>
            <a:ext cx="3127248" cy="841248"/>
          </a:xfrm>
          <a:prstGeom prst="rect">
            <a:avLst/>
          </a:prstGeom>
          <a:solidFill>
            <a:srgbClr val="E8F5EA"/>
          </a:solidFill>
          <a:ln cap="flat" cmpd="sng" w="10150">
            <a:solidFill>
              <a:srgbClr val="A8CFB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950"/>
              <a:buFont typeface="Arial"/>
              <a:buNone/>
            </a:pPr>
            <a:r>
              <a:rPr b="1" i="0" lang="en-US" sz="95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Dowód / przykład</a:t>
            </a:r>
            <a:br>
              <a:rPr b="1" i="0" lang="en-US" sz="95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"/>
          <p:cNvSpPr/>
          <p:nvPr/>
        </p:nvSpPr>
        <p:spPr>
          <a:xfrm>
            <a:off x="8321088" y="2542032"/>
            <a:ext cx="3127200" cy="841200"/>
          </a:xfrm>
          <a:prstGeom prst="rect">
            <a:avLst/>
          </a:prstGeom>
          <a:solidFill>
            <a:srgbClr val="FBECEB"/>
          </a:solidFill>
          <a:ln cap="flat" cmpd="sng" w="10150">
            <a:solidFill>
              <a:srgbClr val="E5B6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950"/>
              <a:buFont typeface="Arial"/>
              <a:buNone/>
            </a:pPr>
            <a:r>
              <a:rPr b="1" i="0" lang="en-US" sz="95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Kontrargument</a:t>
            </a:r>
            <a:br>
              <a:rPr b="1" i="0" lang="en-US" sz="95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770" u="none" cap="none" strike="noStrike">
                <a:solidFill>
                  <a:srgbClr val="5E6A73"/>
                </a:solidFill>
                <a:latin typeface="Arial"/>
                <a:ea typeface="Arial"/>
                <a:cs typeface="Arial"/>
                <a:sym typeface="Arial"/>
              </a:rPr>
              <a:t>Co może podważać tezę lub jeden z argumentów?</a:t>
            </a:r>
            <a:endParaRPr b="0" i="0" sz="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"/>
          <p:cNvSpPr/>
          <p:nvPr/>
        </p:nvSpPr>
        <p:spPr>
          <a:xfrm>
            <a:off x="8321074" y="3822234"/>
            <a:ext cx="3127200" cy="841200"/>
          </a:xfrm>
          <a:prstGeom prst="rect">
            <a:avLst/>
          </a:prstGeom>
          <a:solidFill>
            <a:srgbClr val="FFF6D9"/>
          </a:solidFill>
          <a:ln cap="flat" cmpd="sng" w="10150">
            <a:solidFill>
              <a:srgbClr val="E6CE8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950"/>
              <a:buFont typeface="Arial"/>
              <a:buNone/>
            </a:pPr>
            <a:r>
              <a:rPr b="1" i="0" lang="en-US" sz="95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Odpowiedź na kontrargument</a:t>
            </a:r>
            <a:br>
              <a:rPr b="1" i="0" lang="en-US" sz="95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"/>
          <p:cNvSpPr/>
          <p:nvPr/>
        </p:nvSpPr>
        <p:spPr>
          <a:xfrm>
            <a:off x="608975" y="5358375"/>
            <a:ext cx="10835700" cy="1012500"/>
          </a:xfrm>
          <a:prstGeom prst="rect">
            <a:avLst/>
          </a:prstGeom>
          <a:solidFill>
            <a:srgbClr val="EEF5FF"/>
          </a:solidFill>
          <a:ln cap="flat" cmpd="sng" w="10150">
            <a:solidFill>
              <a:srgbClr val="6688C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980"/>
              <a:buFont typeface="Arial"/>
              <a:buNone/>
            </a:pPr>
            <a:r>
              <a:rPr b="1" i="0" lang="en-US" sz="98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Wniosek / doprecyzowana teza</a:t>
            </a:r>
            <a:br>
              <a:rPr b="1" i="0" lang="en-US" sz="98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770" u="none" cap="none" strike="noStrike">
                <a:solidFill>
                  <a:srgbClr val="5E6A73"/>
                </a:solidFill>
                <a:latin typeface="Arial"/>
                <a:ea typeface="Arial"/>
                <a:cs typeface="Arial"/>
                <a:sym typeface="Arial"/>
              </a:rPr>
              <a:t>Czy pierwotną tezę należy utrzymać, zmienić albo odrzucić?</a:t>
            </a:r>
            <a:endParaRPr b="0" i="0" sz="98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1"/>
          <p:cNvSpPr/>
          <p:nvPr/>
        </p:nvSpPr>
        <p:spPr>
          <a:xfrm>
            <a:off x="475488" y="6547104"/>
            <a:ext cx="109728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C0CB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B8C0CB"/>
                </a:solidFill>
                <a:latin typeface="Arial"/>
                <a:ea typeface="Arial"/>
                <a:cs typeface="Arial"/>
                <a:sym typeface="Arial"/>
              </a:rPr>
              <a:t>Projekt finansowany przez Narodową Agencję Wymiany Akademickiej (NAWA)  |  Politechnika Gdańska 2026</a:t>
            </a:r>
            <a:endParaRPr b="0" i="0" sz="6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4407425" y="3822225"/>
            <a:ext cx="3241500" cy="841200"/>
          </a:xfrm>
          <a:prstGeom prst="rect">
            <a:avLst/>
          </a:prstGeom>
          <a:solidFill>
            <a:srgbClr val="E8F5EA"/>
          </a:solidFill>
          <a:ln cap="flat" cmpd="sng" w="10150">
            <a:solidFill>
              <a:srgbClr val="A8CFB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950"/>
              <a:buFont typeface="Arial"/>
              <a:buNone/>
            </a:pPr>
            <a:r>
              <a:rPr b="1" i="0" lang="en-US" sz="95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Dowód / przykład</a:t>
            </a:r>
            <a:br>
              <a:rPr b="1" i="0" lang="en-US" sz="95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" name="Google Shape;28;p1"/>
          <p:cNvCxnSpPr>
            <a:stCxn id="23" idx="2"/>
            <a:endCxn id="19" idx="0"/>
          </p:cNvCxnSpPr>
          <p:nvPr/>
        </p:nvCxnSpPr>
        <p:spPr>
          <a:xfrm>
            <a:off x="6028150" y="3383225"/>
            <a:ext cx="0" cy="438900"/>
          </a:xfrm>
          <a:prstGeom prst="straightConnector1">
            <a:avLst/>
          </a:prstGeom>
          <a:noFill/>
          <a:ln cap="flat" cmpd="sng" w="13950">
            <a:solidFill>
              <a:srgbClr val="A9CDB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9" name="Google Shape;29;p1"/>
          <p:cNvCxnSpPr>
            <a:stCxn id="26" idx="2"/>
          </p:cNvCxnSpPr>
          <p:nvPr/>
        </p:nvCxnSpPr>
        <p:spPr>
          <a:xfrm flipH="1">
            <a:off x="8169574" y="4663434"/>
            <a:ext cx="1715100" cy="676800"/>
          </a:xfrm>
          <a:prstGeom prst="straightConnector1">
            <a:avLst/>
          </a:prstGeom>
          <a:noFill/>
          <a:ln cap="flat" cmpd="sng" w="13950">
            <a:solidFill>
              <a:srgbClr val="9DB7DF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AFF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"/>
          <p:cNvSpPr/>
          <p:nvPr/>
        </p:nvSpPr>
        <p:spPr>
          <a:xfrm>
            <a:off x="475488" y="731520"/>
            <a:ext cx="1078992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1800"/>
              <a:buFont typeface="Play"/>
              <a:buNone/>
            </a:pPr>
            <a:r>
              <a:rPr b="1" lang="en-US" sz="1800">
                <a:solidFill>
                  <a:srgbClr val="1C2226"/>
                </a:solidFill>
              </a:rPr>
              <a:t>OCENA SIŁY ARGUMENTÓW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475488" y="1033272"/>
            <a:ext cx="1083564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E6A73"/>
              </a:buClr>
              <a:buSzPts val="1020"/>
              <a:buFont typeface="Arial"/>
              <a:buNone/>
            </a:pPr>
            <a:r>
              <a:rPr lang="en-US" sz="1020">
                <a:solidFill>
                  <a:srgbClr val="5E6A73"/>
                </a:solidFill>
                <a:latin typeface="Arial"/>
                <a:ea typeface="Arial"/>
                <a:cs typeface="Arial"/>
                <a:sym typeface="Arial"/>
              </a:rPr>
              <a:t>Sprawdź, czy mapa opiera się na trafnych argumentach i wystarczających dowodach. Oceń elementy w skali 1–5, gdzie 1 oznacza poziom bardzo niski, a 5 – bardzo wysoki.</a:t>
            </a:r>
            <a:endParaRPr sz="10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475488" y="1554480"/>
            <a:ext cx="1874520" cy="530352"/>
          </a:xfrm>
          <a:prstGeom prst="rect">
            <a:avLst/>
          </a:prstGeom>
          <a:solidFill>
            <a:srgbClr val="6688C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80"/>
              <a:buFont typeface="Arial"/>
              <a:buNone/>
            </a:pPr>
            <a:r>
              <a:rPr b="1" lang="en-US" sz="78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Element mapy</a:t>
            </a:r>
            <a:endParaRPr sz="7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2350008" y="1554480"/>
            <a:ext cx="1280160" cy="530352"/>
          </a:xfrm>
          <a:prstGeom prst="rect">
            <a:avLst/>
          </a:prstGeom>
          <a:solidFill>
            <a:srgbClr val="6688C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80"/>
              <a:buFont typeface="Arial"/>
              <a:buNone/>
            </a:pPr>
            <a:r>
              <a:rPr b="1" lang="en-US" sz="78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Trafność</a:t>
            </a:r>
            <a:endParaRPr sz="7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80"/>
              <a:buFont typeface="Arial"/>
              <a:buNone/>
            </a:pPr>
            <a:r>
              <a:rPr b="1" lang="en-US" sz="78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1–5</a:t>
            </a:r>
            <a:endParaRPr sz="7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3630168" y="1554480"/>
            <a:ext cx="1280160" cy="530352"/>
          </a:xfrm>
          <a:prstGeom prst="rect">
            <a:avLst/>
          </a:prstGeom>
          <a:solidFill>
            <a:srgbClr val="6688C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80"/>
              <a:buFont typeface="Arial"/>
              <a:buNone/>
            </a:pPr>
            <a:r>
              <a:rPr b="1" lang="en-US" sz="78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Dowody</a:t>
            </a:r>
            <a:endParaRPr sz="7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80"/>
              <a:buFont typeface="Arial"/>
              <a:buNone/>
            </a:pPr>
            <a:r>
              <a:rPr b="1" lang="en-US" sz="78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1–5</a:t>
            </a:r>
            <a:endParaRPr sz="7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4910328" y="1554480"/>
            <a:ext cx="1325880" cy="530352"/>
          </a:xfrm>
          <a:prstGeom prst="rect">
            <a:avLst/>
          </a:prstGeom>
          <a:solidFill>
            <a:srgbClr val="6688C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80"/>
              <a:buFont typeface="Arial"/>
              <a:buNone/>
            </a:pPr>
            <a:r>
              <a:rPr b="1" lang="en-US" sz="78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Odporność na kontrargument</a:t>
            </a:r>
            <a:endParaRPr sz="7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80"/>
              <a:buFont typeface="Arial"/>
              <a:buNone/>
            </a:pPr>
            <a:r>
              <a:rPr b="1" lang="en-US" sz="78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1–5</a:t>
            </a:r>
            <a:endParaRPr sz="7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6236208" y="1554480"/>
            <a:ext cx="1225296" cy="530352"/>
          </a:xfrm>
          <a:prstGeom prst="rect">
            <a:avLst/>
          </a:prstGeom>
          <a:solidFill>
            <a:srgbClr val="6688C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80"/>
              <a:buFont typeface="Arial"/>
              <a:buNone/>
            </a:pPr>
            <a:r>
              <a:rPr b="1" lang="en-US" sz="78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Siła łączna</a:t>
            </a:r>
            <a:endParaRPr sz="7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80"/>
              <a:buFont typeface="Arial"/>
              <a:buNone/>
            </a:pPr>
            <a:r>
              <a:rPr b="1" lang="en-US" sz="78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1–5</a:t>
            </a:r>
            <a:endParaRPr sz="7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7461504" y="1554480"/>
            <a:ext cx="4242816" cy="530352"/>
          </a:xfrm>
          <a:prstGeom prst="rect">
            <a:avLst/>
          </a:prstGeom>
          <a:solidFill>
            <a:srgbClr val="6688C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80"/>
              <a:buFont typeface="Arial"/>
              <a:buNone/>
            </a:pPr>
            <a:r>
              <a:rPr b="1" lang="en-US" sz="78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 trzeba poprawić lub doprecyzować?</a:t>
            </a:r>
            <a:endParaRPr sz="78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475488" y="2084832"/>
            <a:ext cx="1874520" cy="38404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800"/>
              <a:buFont typeface="Arial"/>
              <a:buNone/>
            </a:pPr>
            <a:r>
              <a:rPr b="1" lang="en-US" sz="80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Teza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2350008" y="2084832"/>
            <a:ext cx="1280160" cy="38404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3630168" y="2084832"/>
            <a:ext cx="1280160" cy="38404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4910328" y="2084832"/>
            <a:ext cx="1325880" cy="38404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2"/>
          <p:cNvSpPr/>
          <p:nvPr/>
        </p:nvSpPr>
        <p:spPr>
          <a:xfrm>
            <a:off x="6236208" y="2084832"/>
            <a:ext cx="1225296" cy="38404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7461504" y="2084832"/>
            <a:ext cx="4242816" cy="38404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475488" y="2468880"/>
            <a:ext cx="1874520" cy="384048"/>
          </a:xfrm>
          <a:prstGeom prst="rect">
            <a:avLst/>
          </a:prstGeom>
          <a:solidFill>
            <a:srgbClr val="F0F5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800"/>
              <a:buFont typeface="Arial"/>
              <a:buNone/>
            </a:pPr>
            <a:r>
              <a:rPr b="1" lang="en-US" sz="80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Argument 1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2350008" y="2468880"/>
            <a:ext cx="1280160" cy="384048"/>
          </a:xfrm>
          <a:prstGeom prst="rect">
            <a:avLst/>
          </a:prstGeom>
          <a:solidFill>
            <a:srgbClr val="F0F5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3630168" y="2468880"/>
            <a:ext cx="1280160" cy="384048"/>
          </a:xfrm>
          <a:prstGeom prst="rect">
            <a:avLst/>
          </a:prstGeom>
          <a:solidFill>
            <a:srgbClr val="F0F5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4910328" y="2468880"/>
            <a:ext cx="1325880" cy="384048"/>
          </a:xfrm>
          <a:prstGeom prst="rect">
            <a:avLst/>
          </a:prstGeom>
          <a:solidFill>
            <a:srgbClr val="F0F5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6236208" y="2468880"/>
            <a:ext cx="1225296" cy="384048"/>
          </a:xfrm>
          <a:prstGeom prst="rect">
            <a:avLst/>
          </a:prstGeom>
          <a:solidFill>
            <a:srgbClr val="F0F5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7461504" y="2468880"/>
            <a:ext cx="4242816" cy="384048"/>
          </a:xfrm>
          <a:prstGeom prst="rect">
            <a:avLst/>
          </a:prstGeom>
          <a:solidFill>
            <a:srgbClr val="F0F5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475488" y="2852928"/>
            <a:ext cx="1874520" cy="38404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800"/>
              <a:buFont typeface="Arial"/>
              <a:buNone/>
            </a:pPr>
            <a:r>
              <a:rPr b="1" lang="en-US" sz="80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Argument 2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2350008" y="2852928"/>
            <a:ext cx="1280160" cy="38404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2"/>
          <p:cNvSpPr/>
          <p:nvPr/>
        </p:nvSpPr>
        <p:spPr>
          <a:xfrm>
            <a:off x="3630168" y="2852928"/>
            <a:ext cx="1280160" cy="38404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4910328" y="2852928"/>
            <a:ext cx="1325880" cy="38404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2"/>
          <p:cNvSpPr/>
          <p:nvPr/>
        </p:nvSpPr>
        <p:spPr>
          <a:xfrm>
            <a:off x="6236208" y="2852928"/>
            <a:ext cx="1225296" cy="38404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2"/>
          <p:cNvSpPr/>
          <p:nvPr/>
        </p:nvSpPr>
        <p:spPr>
          <a:xfrm>
            <a:off x="7461504" y="2852928"/>
            <a:ext cx="4242816" cy="38404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2"/>
          <p:cNvSpPr/>
          <p:nvPr/>
        </p:nvSpPr>
        <p:spPr>
          <a:xfrm>
            <a:off x="475488" y="3236976"/>
            <a:ext cx="1874520" cy="384048"/>
          </a:xfrm>
          <a:prstGeom prst="rect">
            <a:avLst/>
          </a:prstGeom>
          <a:solidFill>
            <a:srgbClr val="F0F5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800"/>
              <a:buFont typeface="Arial"/>
              <a:buNone/>
            </a:pPr>
            <a:r>
              <a:rPr b="1" lang="en-US" sz="80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Dowód / przykład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2"/>
          <p:cNvSpPr/>
          <p:nvPr/>
        </p:nvSpPr>
        <p:spPr>
          <a:xfrm>
            <a:off x="2350008" y="3236976"/>
            <a:ext cx="1280160" cy="384048"/>
          </a:xfrm>
          <a:prstGeom prst="rect">
            <a:avLst/>
          </a:prstGeom>
          <a:solidFill>
            <a:srgbClr val="F0F5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2"/>
          <p:cNvSpPr/>
          <p:nvPr/>
        </p:nvSpPr>
        <p:spPr>
          <a:xfrm>
            <a:off x="3630168" y="3236976"/>
            <a:ext cx="1280160" cy="384048"/>
          </a:xfrm>
          <a:prstGeom prst="rect">
            <a:avLst/>
          </a:prstGeom>
          <a:solidFill>
            <a:srgbClr val="F0F5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2"/>
          <p:cNvSpPr/>
          <p:nvPr/>
        </p:nvSpPr>
        <p:spPr>
          <a:xfrm>
            <a:off x="4910328" y="3236976"/>
            <a:ext cx="1325880" cy="384048"/>
          </a:xfrm>
          <a:prstGeom prst="rect">
            <a:avLst/>
          </a:prstGeom>
          <a:solidFill>
            <a:srgbClr val="F0F5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6236208" y="3236976"/>
            <a:ext cx="1225296" cy="384048"/>
          </a:xfrm>
          <a:prstGeom prst="rect">
            <a:avLst/>
          </a:prstGeom>
          <a:solidFill>
            <a:srgbClr val="F0F5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2"/>
          <p:cNvSpPr/>
          <p:nvPr/>
        </p:nvSpPr>
        <p:spPr>
          <a:xfrm>
            <a:off x="7461504" y="3236976"/>
            <a:ext cx="4242816" cy="384048"/>
          </a:xfrm>
          <a:prstGeom prst="rect">
            <a:avLst/>
          </a:prstGeom>
          <a:solidFill>
            <a:srgbClr val="F0F5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2"/>
          <p:cNvSpPr/>
          <p:nvPr/>
        </p:nvSpPr>
        <p:spPr>
          <a:xfrm>
            <a:off x="475488" y="3621024"/>
            <a:ext cx="1874520" cy="38404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800"/>
              <a:buFont typeface="Arial"/>
              <a:buNone/>
            </a:pPr>
            <a:r>
              <a:rPr b="1" lang="en-US" sz="80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Kontrargument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2"/>
          <p:cNvSpPr/>
          <p:nvPr/>
        </p:nvSpPr>
        <p:spPr>
          <a:xfrm>
            <a:off x="2350008" y="3621024"/>
            <a:ext cx="1280160" cy="38404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2"/>
          <p:cNvSpPr/>
          <p:nvPr/>
        </p:nvSpPr>
        <p:spPr>
          <a:xfrm>
            <a:off x="3630168" y="3621024"/>
            <a:ext cx="1280160" cy="38404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2"/>
          <p:cNvSpPr/>
          <p:nvPr/>
        </p:nvSpPr>
        <p:spPr>
          <a:xfrm>
            <a:off x="4910328" y="3621024"/>
            <a:ext cx="1325880" cy="38404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2"/>
          <p:cNvSpPr/>
          <p:nvPr/>
        </p:nvSpPr>
        <p:spPr>
          <a:xfrm>
            <a:off x="6236208" y="3621024"/>
            <a:ext cx="1225296" cy="38404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7461504" y="3621024"/>
            <a:ext cx="4242816" cy="38404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475488" y="4005072"/>
            <a:ext cx="1874520" cy="384048"/>
          </a:xfrm>
          <a:prstGeom prst="rect">
            <a:avLst/>
          </a:prstGeom>
          <a:solidFill>
            <a:srgbClr val="F0F5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800"/>
              <a:buFont typeface="Arial"/>
              <a:buNone/>
            </a:pPr>
            <a:r>
              <a:rPr b="1" lang="en-US" sz="80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Odpowiedź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2350008" y="4005072"/>
            <a:ext cx="1280160" cy="384048"/>
          </a:xfrm>
          <a:prstGeom prst="rect">
            <a:avLst/>
          </a:prstGeom>
          <a:solidFill>
            <a:srgbClr val="F0F5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2"/>
          <p:cNvSpPr/>
          <p:nvPr/>
        </p:nvSpPr>
        <p:spPr>
          <a:xfrm>
            <a:off x="3630168" y="4005072"/>
            <a:ext cx="1280160" cy="384048"/>
          </a:xfrm>
          <a:prstGeom prst="rect">
            <a:avLst/>
          </a:prstGeom>
          <a:solidFill>
            <a:srgbClr val="F0F5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2"/>
          <p:cNvSpPr/>
          <p:nvPr/>
        </p:nvSpPr>
        <p:spPr>
          <a:xfrm>
            <a:off x="4910328" y="4005072"/>
            <a:ext cx="1325880" cy="384048"/>
          </a:xfrm>
          <a:prstGeom prst="rect">
            <a:avLst/>
          </a:prstGeom>
          <a:solidFill>
            <a:srgbClr val="F0F5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2"/>
          <p:cNvSpPr/>
          <p:nvPr/>
        </p:nvSpPr>
        <p:spPr>
          <a:xfrm>
            <a:off x="6236208" y="4005072"/>
            <a:ext cx="1225296" cy="384048"/>
          </a:xfrm>
          <a:prstGeom prst="rect">
            <a:avLst/>
          </a:prstGeom>
          <a:solidFill>
            <a:srgbClr val="F0F5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2"/>
          <p:cNvSpPr/>
          <p:nvPr/>
        </p:nvSpPr>
        <p:spPr>
          <a:xfrm>
            <a:off x="7461504" y="4005072"/>
            <a:ext cx="4242816" cy="384048"/>
          </a:xfrm>
          <a:prstGeom prst="rect">
            <a:avLst/>
          </a:prstGeom>
          <a:solidFill>
            <a:srgbClr val="F0F5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2"/>
          <p:cNvSpPr/>
          <p:nvPr/>
        </p:nvSpPr>
        <p:spPr>
          <a:xfrm>
            <a:off x="475488" y="4389120"/>
            <a:ext cx="1874520" cy="38404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800"/>
              <a:buFont typeface="Arial"/>
              <a:buNone/>
            </a:pPr>
            <a:r>
              <a:rPr b="1" lang="en-US" sz="80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Wniosek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2"/>
          <p:cNvSpPr/>
          <p:nvPr/>
        </p:nvSpPr>
        <p:spPr>
          <a:xfrm>
            <a:off x="2350008" y="4389120"/>
            <a:ext cx="1280160" cy="38404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3630168" y="4389120"/>
            <a:ext cx="1280160" cy="38404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"/>
          <p:cNvSpPr/>
          <p:nvPr/>
        </p:nvSpPr>
        <p:spPr>
          <a:xfrm>
            <a:off x="4910328" y="4389120"/>
            <a:ext cx="1325880" cy="38404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2"/>
          <p:cNvSpPr/>
          <p:nvPr/>
        </p:nvSpPr>
        <p:spPr>
          <a:xfrm>
            <a:off x="6236208" y="4389120"/>
            <a:ext cx="1225296" cy="38404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2"/>
          <p:cNvSpPr/>
          <p:nvPr/>
        </p:nvSpPr>
        <p:spPr>
          <a:xfrm>
            <a:off x="7461504" y="4389120"/>
            <a:ext cx="4242816" cy="38404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"/>
          <p:cNvSpPr/>
          <p:nvPr/>
        </p:nvSpPr>
        <p:spPr>
          <a:xfrm>
            <a:off x="475500" y="4956051"/>
            <a:ext cx="2743200" cy="1293000"/>
          </a:xfrm>
          <a:prstGeom prst="rect">
            <a:avLst/>
          </a:prstGeom>
          <a:solidFill>
            <a:srgbClr val="EEF5FF"/>
          </a:solidFill>
          <a:ln cap="flat" cmpd="sng" w="10150">
            <a:solidFill>
              <a:srgbClr val="B9CD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950"/>
              <a:buFont typeface="Arial"/>
              <a:buNone/>
            </a:pPr>
            <a:r>
              <a:rPr b="1" lang="en-US" sz="95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Najmocniejszy element</a:t>
            </a:r>
            <a:br>
              <a:rPr b="1" lang="en-US" sz="95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770">
                <a:solidFill>
                  <a:srgbClr val="5E6A73"/>
                </a:solidFill>
                <a:latin typeface="Arial"/>
                <a:ea typeface="Arial"/>
                <a:cs typeface="Arial"/>
                <a:sym typeface="Arial"/>
              </a:rPr>
              <a:t>Który argument lub dowód najlepiej wspiera tezę?</a:t>
            </a:r>
            <a:endParaRPr sz="9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"/>
          <p:cNvSpPr/>
          <p:nvPr/>
        </p:nvSpPr>
        <p:spPr>
          <a:xfrm>
            <a:off x="3401575" y="4956051"/>
            <a:ext cx="2743200" cy="1293000"/>
          </a:xfrm>
          <a:prstGeom prst="rect">
            <a:avLst/>
          </a:prstGeom>
          <a:solidFill>
            <a:srgbClr val="EEF5FF"/>
          </a:solidFill>
          <a:ln cap="flat" cmpd="sng" w="10150">
            <a:solidFill>
              <a:srgbClr val="B9CD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950"/>
              <a:buFont typeface="Arial"/>
              <a:buNone/>
            </a:pPr>
            <a:r>
              <a:rPr b="1" lang="en-US" sz="95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Najsłabszy element</a:t>
            </a:r>
            <a:br>
              <a:rPr b="1" lang="en-US" sz="95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770">
                <a:solidFill>
                  <a:srgbClr val="5E6A73"/>
                </a:solidFill>
                <a:latin typeface="Arial"/>
                <a:ea typeface="Arial"/>
                <a:cs typeface="Arial"/>
                <a:sym typeface="Arial"/>
              </a:rPr>
              <a:t>Co wymaga dodatkowych danych, przykładu albo doprecyzowania?</a:t>
            </a:r>
            <a:endParaRPr sz="9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2"/>
          <p:cNvSpPr/>
          <p:nvPr/>
        </p:nvSpPr>
        <p:spPr>
          <a:xfrm>
            <a:off x="6327650" y="4956050"/>
            <a:ext cx="2560200" cy="1293000"/>
          </a:xfrm>
          <a:prstGeom prst="rect">
            <a:avLst/>
          </a:prstGeom>
          <a:solidFill>
            <a:srgbClr val="EEF5FF"/>
          </a:solidFill>
          <a:ln cap="flat" cmpd="sng" w="10150">
            <a:solidFill>
              <a:srgbClr val="B9CD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950"/>
              <a:buFont typeface="Arial"/>
              <a:buNone/>
            </a:pPr>
            <a:r>
              <a:rPr b="1" lang="en-US" sz="95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Decyzja</a:t>
            </a:r>
            <a:br>
              <a:rPr b="1" lang="en-US" sz="95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770">
                <a:solidFill>
                  <a:srgbClr val="5E6A73"/>
                </a:solidFill>
                <a:latin typeface="Arial"/>
                <a:ea typeface="Arial"/>
                <a:cs typeface="Arial"/>
                <a:sym typeface="Arial"/>
              </a:rPr>
              <a:t>Czy tezę można utrzymać w tej formie?</a:t>
            </a:r>
            <a:endParaRPr sz="9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2"/>
          <p:cNvSpPr/>
          <p:nvPr/>
        </p:nvSpPr>
        <p:spPr>
          <a:xfrm>
            <a:off x="475488" y="6547104"/>
            <a:ext cx="109728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C0CB"/>
              </a:buClr>
              <a:buSzPts val="650"/>
              <a:buFont typeface="Arial"/>
              <a:buNone/>
            </a:pPr>
            <a:r>
              <a:rPr lang="en-US" sz="650">
                <a:solidFill>
                  <a:srgbClr val="B8C0CB"/>
                </a:solidFill>
                <a:latin typeface="Arial"/>
                <a:ea typeface="Arial"/>
                <a:cs typeface="Arial"/>
                <a:sym typeface="Arial"/>
              </a:rPr>
              <a:t>Projekt finansowany przez Narodową Agencj</a:t>
            </a:r>
            <a:r>
              <a:rPr lang="en-US" sz="650">
                <a:solidFill>
                  <a:srgbClr val="B8C0CB"/>
                </a:solidFill>
              </a:rPr>
              <a:t>ę</a:t>
            </a:r>
            <a:r>
              <a:rPr lang="en-US" sz="650">
                <a:solidFill>
                  <a:srgbClr val="B8C0CB"/>
                </a:solidFill>
                <a:latin typeface="Arial"/>
                <a:ea typeface="Arial"/>
                <a:cs typeface="Arial"/>
                <a:sym typeface="Arial"/>
              </a:rPr>
              <a:t> Wymiany Akademickiej (NAWA)  |  Politechnika Gdańska 2026</a:t>
            </a:r>
            <a:endParaRPr sz="6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data/inspire_logo_crop.png" id="89" name="Google Shape;8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5488" y="219456"/>
            <a:ext cx="1353313" cy="3566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tyw pakietu Office">
  <a:themeElements>
    <a:clrScheme name="Pakiet 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2026-08-20T15:04:36Z</dcterms:created>
  <dc:creator>OpenAI</dc:creator>
</cp:coreProperties>
</file>