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" roundtripDataSignature="AMtx7mgOQDOmL6tTpso0ZZwltR0rEPXz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" name="Google Shape;10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SPIRE_MASTER">
  <p:cSld name="INSPIRE_MASTER">
    <p:bg>
      <p:bgPr>
        <a:solidFill>
          <a:srgbClr val="F4F7FB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"/>
          <p:cNvSpPr/>
          <p:nvPr/>
        </p:nvSpPr>
        <p:spPr>
          <a:xfrm>
            <a:off x="457200" y="749808"/>
            <a:ext cx="987552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1900"/>
              <a:buFont typeface="Play"/>
              <a:buNone/>
            </a:pPr>
            <a:r>
              <a:rPr b="1" i="0" lang="en-US" sz="1900" u="none" cap="none" strike="noStrike">
                <a:solidFill>
                  <a:srgbClr val="20272D"/>
                </a:solidFill>
              </a:rPr>
              <a:t>CYKL REFLEKSJI</a:t>
            </a:r>
            <a:endParaRPr i="0" sz="1900" u="none" cap="none" strike="noStrike">
              <a:solidFill>
                <a:schemeClr val="dk1"/>
              </a:solidFill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457200" y="6565392"/>
            <a:ext cx="777240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B8C4"/>
              </a:buClr>
              <a:buSzPts val="650"/>
              <a:buFont typeface="Arial"/>
              <a:buNone/>
            </a:pPr>
            <a:r>
              <a:rPr b="0" i="0" lang="en-US" sz="650" u="none" cap="none" strike="noStrike">
                <a:solidFill>
                  <a:srgbClr val="AEB8C4"/>
                </a:solidFill>
                <a:latin typeface="Arial"/>
                <a:ea typeface="Arial"/>
                <a:cs typeface="Arial"/>
                <a:sym typeface="Arial"/>
              </a:rPr>
              <a:t>Projekt finansowany przez Narodową Agencję Wymiany Akademickiej (NAWA)  |  Politechnika Gdańska 2026</a:t>
            </a:r>
            <a:endParaRPr b="0" i="0" sz="6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4814321" y="2697472"/>
            <a:ext cx="2487300" cy="1225200"/>
          </a:xfrm>
          <a:prstGeom prst="ellipse">
            <a:avLst/>
          </a:prstGeom>
          <a:solidFill>
            <a:srgbClr val="E9F1FC"/>
          </a:solidFill>
          <a:ln cap="flat" cmpd="sng" w="15225">
            <a:solidFill>
              <a:srgbClr val="6385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1"/>
          <p:cNvSpPr/>
          <p:nvPr/>
        </p:nvSpPr>
        <p:spPr>
          <a:xfrm>
            <a:off x="5079503" y="2976360"/>
            <a:ext cx="19386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1600"/>
              <a:buFont typeface="Play"/>
              <a:buNone/>
            </a:pPr>
            <a:r>
              <a:rPr b="1" i="0" lang="en-US" sz="1600" u="none" cap="none" strike="noStrike">
                <a:solidFill>
                  <a:srgbClr val="20272D"/>
                </a:solidFill>
              </a:rPr>
              <a:t>REFLEKSJA</a:t>
            </a:r>
            <a:endParaRPr i="0" sz="1600" u="none" cap="none" strike="noStrike">
              <a:solidFill>
                <a:schemeClr val="dk1"/>
              </a:solidFill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5003301" y="3342131"/>
            <a:ext cx="20847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E6B78"/>
              </a:buClr>
              <a:buSzPts val="820"/>
              <a:buFont typeface="Arial"/>
              <a:buNone/>
            </a:pPr>
            <a:r>
              <a:rPr b="0" i="0" lang="en-US" sz="820" u="none" cap="none" strike="noStrike">
                <a:solidFill>
                  <a:srgbClr val="5E6B78"/>
                </a:solidFill>
                <a:latin typeface="Arial"/>
                <a:ea typeface="Arial"/>
                <a:cs typeface="Arial"/>
                <a:sym typeface="Arial"/>
              </a:rPr>
              <a:t>doświadczenie → analiza → zmiana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" name="Google Shape;18;p1"/>
          <p:cNvCxnSpPr>
            <a:stCxn id="19" idx="3"/>
            <a:endCxn id="20" idx="0"/>
          </p:cNvCxnSpPr>
          <p:nvPr/>
        </p:nvCxnSpPr>
        <p:spPr>
          <a:xfrm>
            <a:off x="7726713" y="1487825"/>
            <a:ext cx="1806000" cy="600600"/>
          </a:xfrm>
          <a:prstGeom prst="straightConnector1">
            <a:avLst/>
          </a:prstGeom>
          <a:noFill/>
          <a:ln cap="flat" cmpd="sng" w="15225">
            <a:solidFill>
              <a:srgbClr val="A9BEE9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1" name="Google Shape;21;p1"/>
          <p:cNvCxnSpPr/>
          <p:nvPr/>
        </p:nvCxnSpPr>
        <p:spPr>
          <a:xfrm>
            <a:off x="9528048" y="2834640"/>
            <a:ext cx="0" cy="1033272"/>
          </a:xfrm>
          <a:prstGeom prst="straightConnector1">
            <a:avLst/>
          </a:prstGeom>
          <a:noFill/>
          <a:ln cap="flat" cmpd="sng" w="15225">
            <a:solidFill>
              <a:srgbClr val="A895D5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2" name="Google Shape;22;p1"/>
          <p:cNvCxnSpPr>
            <a:stCxn id="23" idx="2"/>
            <a:endCxn id="24" idx="3"/>
          </p:cNvCxnSpPr>
          <p:nvPr/>
        </p:nvCxnSpPr>
        <p:spPr>
          <a:xfrm flipH="1">
            <a:off x="7726620" y="4800600"/>
            <a:ext cx="1806000" cy="514800"/>
          </a:xfrm>
          <a:prstGeom prst="straightConnector1">
            <a:avLst/>
          </a:prstGeom>
          <a:noFill/>
          <a:ln cap="flat" cmpd="sng" w="15225">
            <a:solidFill>
              <a:srgbClr val="E79F96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5" name="Google Shape;25;p1"/>
          <p:cNvCxnSpPr>
            <a:stCxn id="26" idx="1"/>
            <a:endCxn id="27" idx="2"/>
          </p:cNvCxnSpPr>
          <p:nvPr/>
        </p:nvCxnSpPr>
        <p:spPr>
          <a:xfrm rot="10800000">
            <a:off x="2674560" y="4800720"/>
            <a:ext cx="2072700" cy="502800"/>
          </a:xfrm>
          <a:prstGeom prst="straightConnector1">
            <a:avLst/>
          </a:prstGeom>
          <a:noFill/>
          <a:ln cap="flat" cmpd="sng" w="15225">
            <a:solidFill>
              <a:srgbClr val="E2BF5C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8" name="Google Shape;28;p1"/>
          <p:cNvCxnSpPr>
            <a:endCxn id="29" idx="2"/>
          </p:cNvCxnSpPr>
          <p:nvPr/>
        </p:nvCxnSpPr>
        <p:spPr>
          <a:xfrm flipH="1" rot="10800000">
            <a:off x="2670150" y="2935227"/>
            <a:ext cx="4500" cy="932700"/>
          </a:xfrm>
          <a:prstGeom prst="straightConnector1">
            <a:avLst/>
          </a:prstGeom>
          <a:noFill/>
          <a:ln cap="flat" cmpd="sng" w="15225">
            <a:solidFill>
              <a:srgbClr val="8EC59A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0" name="Google Shape;30;p1"/>
          <p:cNvCxnSpPr>
            <a:stCxn id="29" idx="0"/>
            <a:endCxn id="19" idx="1"/>
          </p:cNvCxnSpPr>
          <p:nvPr/>
        </p:nvCxnSpPr>
        <p:spPr>
          <a:xfrm flipH="1" rot="10800000">
            <a:off x="2674650" y="1487727"/>
            <a:ext cx="1988700" cy="514800"/>
          </a:xfrm>
          <a:prstGeom prst="straightConnector1">
            <a:avLst/>
          </a:prstGeom>
          <a:noFill/>
          <a:ln cap="flat" cmpd="sng" w="15225">
            <a:solidFill>
              <a:srgbClr val="A9BEE9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9" name="Google Shape;19;p1"/>
          <p:cNvSpPr/>
          <p:nvPr/>
        </p:nvSpPr>
        <p:spPr>
          <a:xfrm>
            <a:off x="4663413" y="1021475"/>
            <a:ext cx="3063300" cy="932700"/>
          </a:xfrm>
          <a:prstGeom prst="roundRect">
            <a:avLst>
              <a:gd fmla="val 6522" name="adj"/>
            </a:avLst>
          </a:prstGeom>
          <a:solidFill>
            <a:srgbClr val="FFFFFF"/>
          </a:solidFill>
          <a:ln cap="flat" cmpd="sng" w="10775">
            <a:solidFill>
              <a:srgbClr val="A9BE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1"/>
          <p:cNvSpPr/>
          <p:nvPr/>
        </p:nvSpPr>
        <p:spPr>
          <a:xfrm>
            <a:off x="4754853" y="1094627"/>
            <a:ext cx="28803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1. Opis sytuacji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"/>
          <p:cNvSpPr/>
          <p:nvPr/>
        </p:nvSpPr>
        <p:spPr>
          <a:xfrm>
            <a:off x="4754853" y="1286651"/>
            <a:ext cx="28803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B78"/>
              </a:buClr>
              <a:buSzPts val="820"/>
              <a:buFont typeface="Arial"/>
              <a:buNone/>
            </a:pPr>
            <a:r>
              <a:rPr b="0" i="0" lang="en-US" sz="820" u="none" cap="none" strike="noStrike">
                <a:solidFill>
                  <a:srgbClr val="5E6B78"/>
                </a:solidFill>
                <a:latin typeface="Arial"/>
                <a:ea typeface="Arial"/>
                <a:cs typeface="Arial"/>
                <a:sym typeface="Arial"/>
              </a:rPr>
              <a:t>Co się wydarzyło? Jakie było zadanie, kontekst lub doświadczenie?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8001000" y="2088283"/>
            <a:ext cx="3063300" cy="932700"/>
          </a:xfrm>
          <a:prstGeom prst="roundRect">
            <a:avLst>
              <a:gd fmla="val 5882" name="adj"/>
            </a:avLst>
          </a:prstGeom>
          <a:solidFill>
            <a:srgbClr val="EEEAF8"/>
          </a:solidFill>
          <a:ln cap="flat" cmpd="sng" w="10775">
            <a:solidFill>
              <a:srgbClr val="A895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1"/>
          <p:cNvSpPr/>
          <p:nvPr/>
        </p:nvSpPr>
        <p:spPr>
          <a:xfrm>
            <a:off x="8092440" y="2208279"/>
            <a:ext cx="28803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2. Myśli i emocje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"/>
          <p:cNvSpPr/>
          <p:nvPr/>
        </p:nvSpPr>
        <p:spPr>
          <a:xfrm>
            <a:off x="8092440" y="2400303"/>
            <a:ext cx="28803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B78"/>
              </a:buClr>
              <a:buSzPts val="820"/>
              <a:buFont typeface="Arial"/>
              <a:buNone/>
            </a:pPr>
            <a:r>
              <a:rPr b="0" i="0" lang="en-US" sz="820" u="none" cap="none" strike="noStrike">
                <a:solidFill>
                  <a:srgbClr val="5E6B78"/>
                </a:solidFill>
                <a:latin typeface="Arial"/>
                <a:ea typeface="Arial"/>
                <a:cs typeface="Arial"/>
                <a:sym typeface="Arial"/>
              </a:rPr>
              <a:t>Co zauważyłem/am u siebie? Co było łatwe, trudne lub zaskakujące?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8001000" y="3867912"/>
            <a:ext cx="3063240" cy="932688"/>
          </a:xfrm>
          <a:prstGeom prst="roundRect">
            <a:avLst>
              <a:gd fmla="val 5882" name="adj"/>
            </a:avLst>
          </a:prstGeom>
          <a:solidFill>
            <a:srgbClr val="FBE9E8"/>
          </a:solidFill>
          <a:ln cap="flat" cmpd="sng" w="10775">
            <a:solidFill>
              <a:srgbClr val="E79F9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1"/>
          <p:cNvSpPr/>
          <p:nvPr/>
        </p:nvSpPr>
        <p:spPr>
          <a:xfrm>
            <a:off x="8092440" y="3941064"/>
            <a:ext cx="288036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3. Analiza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"/>
          <p:cNvSpPr/>
          <p:nvPr/>
        </p:nvSpPr>
        <p:spPr>
          <a:xfrm>
            <a:off x="8092440" y="4133088"/>
            <a:ext cx="28803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B78"/>
              </a:buClr>
              <a:buSzPts val="820"/>
              <a:buFont typeface="Arial"/>
              <a:buNone/>
            </a:pPr>
            <a:r>
              <a:rPr b="0" i="0" lang="en-US" sz="820" u="none" cap="none" strike="noStrike">
                <a:solidFill>
                  <a:srgbClr val="5E6B78"/>
                </a:solidFill>
                <a:latin typeface="Arial"/>
                <a:ea typeface="Arial"/>
                <a:cs typeface="Arial"/>
                <a:sym typeface="Arial"/>
              </a:rPr>
              <a:t>Dlaczego tak się stało? Co pomogło, a co utrudniło działanie?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4663440" y="4894767"/>
            <a:ext cx="3063240" cy="841248"/>
          </a:xfrm>
          <a:prstGeom prst="roundRect">
            <a:avLst>
              <a:gd fmla="val 6522" name="adj"/>
            </a:avLst>
          </a:prstGeom>
          <a:solidFill>
            <a:srgbClr val="FFF3D4"/>
          </a:solidFill>
          <a:ln cap="flat" cmpd="sng" w="10775">
            <a:solidFill>
              <a:srgbClr val="E2BF5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1"/>
          <p:cNvSpPr/>
          <p:nvPr/>
        </p:nvSpPr>
        <p:spPr>
          <a:xfrm>
            <a:off x="4747260" y="4983480"/>
            <a:ext cx="288036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4. Wnioski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4747260" y="5175504"/>
            <a:ext cx="28803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B78"/>
              </a:buClr>
              <a:buSzPts val="820"/>
              <a:buFont typeface="Arial"/>
              <a:buNone/>
            </a:pPr>
            <a:r>
              <a:rPr b="0" i="0" lang="en-US" sz="820" u="none" cap="none" strike="noStrike">
                <a:solidFill>
                  <a:srgbClr val="5E6B78"/>
                </a:solidFill>
                <a:latin typeface="Arial"/>
                <a:ea typeface="Arial"/>
                <a:cs typeface="Arial"/>
                <a:sym typeface="Arial"/>
              </a:rPr>
              <a:t>Czego się nauczyłem/am o temacie, procesie lub sobie?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1143000" y="3867912"/>
            <a:ext cx="3063240" cy="932688"/>
          </a:xfrm>
          <a:prstGeom prst="roundRect">
            <a:avLst>
              <a:gd fmla="val 5882" name="adj"/>
            </a:avLst>
          </a:prstGeom>
          <a:solidFill>
            <a:srgbClr val="E7F3EA"/>
          </a:solidFill>
          <a:ln cap="flat" cmpd="sng" w="10775">
            <a:solidFill>
              <a:srgbClr val="8EC59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1"/>
          <p:cNvSpPr/>
          <p:nvPr/>
        </p:nvSpPr>
        <p:spPr>
          <a:xfrm>
            <a:off x="1234440" y="3941064"/>
            <a:ext cx="288036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5. Plan działania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"/>
          <p:cNvSpPr/>
          <p:nvPr/>
        </p:nvSpPr>
        <p:spPr>
          <a:xfrm>
            <a:off x="1234440" y="4133088"/>
            <a:ext cx="288036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B78"/>
              </a:buClr>
              <a:buSzPts val="820"/>
              <a:buFont typeface="Arial"/>
              <a:buNone/>
            </a:pPr>
            <a:r>
              <a:rPr b="0" i="0" lang="en-US" sz="820" u="none" cap="none" strike="noStrike">
                <a:solidFill>
                  <a:srgbClr val="5E6B78"/>
                </a:solidFill>
                <a:latin typeface="Arial"/>
                <a:ea typeface="Arial"/>
                <a:cs typeface="Arial"/>
                <a:sym typeface="Arial"/>
              </a:rPr>
              <a:t>Co zrobię inaczej następnym razem? 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"/>
          <p:cNvSpPr/>
          <p:nvPr/>
        </p:nvSpPr>
        <p:spPr>
          <a:xfrm>
            <a:off x="1143000" y="2002527"/>
            <a:ext cx="3063300" cy="932700"/>
          </a:xfrm>
          <a:prstGeom prst="roundRect">
            <a:avLst>
              <a:gd fmla="val 5882" name="adj"/>
            </a:avLst>
          </a:prstGeom>
          <a:solidFill>
            <a:srgbClr val="E9F1FC"/>
          </a:solidFill>
          <a:ln cap="flat" cmpd="sng" w="10775">
            <a:solidFill>
              <a:srgbClr val="A9BEE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1"/>
          <p:cNvSpPr/>
          <p:nvPr/>
        </p:nvSpPr>
        <p:spPr>
          <a:xfrm>
            <a:off x="1234440" y="2075679"/>
            <a:ext cx="28803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6. Dowód zmiany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1"/>
          <p:cNvSpPr/>
          <p:nvPr/>
        </p:nvSpPr>
        <p:spPr>
          <a:xfrm>
            <a:off x="1234440" y="2267703"/>
            <a:ext cx="28803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B78"/>
              </a:buClr>
              <a:buSzPts val="820"/>
              <a:buFont typeface="Arial"/>
              <a:buNone/>
            </a:pPr>
            <a:r>
              <a:rPr b="0" i="0" lang="en-US" sz="820" u="none" cap="none" strike="noStrike">
                <a:solidFill>
                  <a:srgbClr val="5E6B78"/>
                </a:solidFill>
                <a:latin typeface="Arial"/>
                <a:ea typeface="Arial"/>
                <a:cs typeface="Arial"/>
                <a:sym typeface="Arial"/>
              </a:rPr>
              <a:t>Po czym poznam, że zastosowałem/am wnioski w praktyce?</a:t>
            </a:r>
            <a:endParaRPr b="0" i="0" sz="8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inspire_logo_crop.png" id="42" name="Google Shape;4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5488" y="219456"/>
            <a:ext cx="1353313" cy="356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"/>
          <p:cNvSpPr/>
          <p:nvPr/>
        </p:nvSpPr>
        <p:spPr>
          <a:xfrm>
            <a:off x="457200" y="964696"/>
            <a:ext cx="98754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1900"/>
              <a:buFont typeface="Play"/>
              <a:buNone/>
            </a:pPr>
            <a:r>
              <a:rPr b="1" lang="en-US" sz="1900">
                <a:solidFill>
                  <a:srgbClr val="20272D"/>
                </a:solidFill>
              </a:rPr>
              <a:t>KARTA REFLEKSJI</a:t>
            </a:r>
            <a:endParaRPr sz="1900">
              <a:solidFill>
                <a:schemeClr val="dk1"/>
              </a:solidFill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457200" y="6565392"/>
            <a:ext cx="777240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B8C4"/>
              </a:buClr>
              <a:buSzPts val="650"/>
              <a:buFont typeface="Arial"/>
              <a:buNone/>
            </a:pPr>
            <a:r>
              <a:rPr lang="en-US" sz="650">
                <a:solidFill>
                  <a:srgbClr val="AEB8C4"/>
                </a:solidFill>
                <a:latin typeface="Arial"/>
                <a:ea typeface="Arial"/>
                <a:cs typeface="Arial"/>
                <a:sym typeface="Arial"/>
              </a:rPr>
              <a:t>Projekt finansowany przez Narodową Agencję Wymiany Akademickiej (NAWA)  |  Politechnika Gdańska 2026</a:t>
            </a:r>
            <a:endParaRPr sz="6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457200" y="1600200"/>
            <a:ext cx="1417320" cy="502920"/>
          </a:xfrm>
          <a:prstGeom prst="rect">
            <a:avLst/>
          </a:prstGeom>
          <a:solidFill>
            <a:srgbClr val="6385CC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502920" y="1673352"/>
            <a:ext cx="132588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Arial"/>
              <a:buNone/>
            </a:pPr>
            <a:r>
              <a:rPr b="1" lang="en-US" sz="111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Etap</a:t>
            </a:r>
            <a:endParaRPr sz="111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1874520" y="1600200"/>
            <a:ext cx="3931920" cy="502920"/>
          </a:xfrm>
          <a:prstGeom prst="rect">
            <a:avLst/>
          </a:prstGeom>
          <a:solidFill>
            <a:srgbClr val="6385CC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1920240" y="1673352"/>
            <a:ext cx="38406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Arial"/>
              <a:buNone/>
            </a:pPr>
            <a:r>
              <a:rPr b="1" lang="en-US" sz="111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Pytanie pomocnicze</a:t>
            </a:r>
            <a:endParaRPr sz="111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5806440" y="1600200"/>
            <a:ext cx="5577900" cy="502800"/>
          </a:xfrm>
          <a:prstGeom prst="rect">
            <a:avLst/>
          </a:prstGeom>
          <a:solidFill>
            <a:srgbClr val="6385CC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5852160" y="1673352"/>
            <a:ext cx="5486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10"/>
              <a:buFont typeface="Arial"/>
              <a:buNone/>
            </a:pPr>
            <a:r>
              <a:rPr b="1" lang="en-US" sz="111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Moje notatki</a:t>
            </a:r>
            <a:endParaRPr sz="111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457200" y="2103120"/>
            <a:ext cx="1417320" cy="50292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530352" y="2176272"/>
            <a:ext cx="1271016" cy="374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1. Opis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1874520" y="2103120"/>
            <a:ext cx="3931920" cy="50292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1947675" y="2176275"/>
            <a:ext cx="31677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Co się wydarzyło? Jak wyglądała sytuacja?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5806440" y="2103120"/>
            <a:ext cx="5577840" cy="50292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457200" y="2606040"/>
            <a:ext cx="1417320" cy="502920"/>
          </a:xfrm>
          <a:prstGeom prst="rect">
            <a:avLst/>
          </a:prstGeom>
          <a:solidFill>
            <a:srgbClr val="EEF4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530352" y="2679192"/>
            <a:ext cx="1271016" cy="374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2. Reakcja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1874520" y="2606040"/>
            <a:ext cx="3931920" cy="502920"/>
          </a:xfrm>
          <a:prstGeom prst="rect">
            <a:avLst/>
          </a:prstGeom>
          <a:solidFill>
            <a:srgbClr val="EEF4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1947674" y="2679200"/>
            <a:ext cx="3027300" cy="3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Co myślałem/am i czułem/am w trakcie?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5806440" y="2606040"/>
            <a:ext cx="5577840" cy="502920"/>
          </a:xfrm>
          <a:prstGeom prst="rect">
            <a:avLst/>
          </a:prstGeom>
          <a:solidFill>
            <a:srgbClr val="EEF4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457200" y="3108960"/>
            <a:ext cx="1417320" cy="50292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530352" y="3182112"/>
            <a:ext cx="1271016" cy="374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3. Analiza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1874520" y="3108960"/>
            <a:ext cx="3931920" cy="50292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1947672" y="3182112"/>
            <a:ext cx="3785616" cy="374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Co wpłynęło na wynik? Jakie były przyczyny?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5806440" y="3108960"/>
            <a:ext cx="5577840" cy="50292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457200" y="3611880"/>
            <a:ext cx="1417320" cy="502920"/>
          </a:xfrm>
          <a:prstGeom prst="rect">
            <a:avLst/>
          </a:prstGeom>
          <a:solidFill>
            <a:srgbClr val="EEF4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530352" y="3685032"/>
            <a:ext cx="1271016" cy="374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4. Wnioski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1874520" y="3611880"/>
            <a:ext cx="3931920" cy="502920"/>
          </a:xfrm>
          <a:prstGeom prst="rect">
            <a:avLst/>
          </a:prstGeom>
          <a:solidFill>
            <a:srgbClr val="EEF4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947672" y="3685032"/>
            <a:ext cx="3785616" cy="374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Czego się nauczyłem/am? Co rozumiem lepiej?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5806440" y="3611880"/>
            <a:ext cx="5577840" cy="502920"/>
          </a:xfrm>
          <a:prstGeom prst="rect">
            <a:avLst/>
          </a:prstGeom>
          <a:solidFill>
            <a:srgbClr val="EEF4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457200" y="4114800"/>
            <a:ext cx="1417320" cy="50292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530352" y="4187952"/>
            <a:ext cx="1271016" cy="374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5. Działanie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1874520" y="4114800"/>
            <a:ext cx="3931920" cy="50292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1947672" y="4187952"/>
            <a:ext cx="3785616" cy="374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Co zrobię inaczej następnym razem?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5806440" y="4114800"/>
            <a:ext cx="5577840" cy="50292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457200" y="4617720"/>
            <a:ext cx="1417320" cy="502920"/>
          </a:xfrm>
          <a:prstGeom prst="rect">
            <a:avLst/>
          </a:prstGeom>
          <a:solidFill>
            <a:srgbClr val="EEF4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530352" y="4690872"/>
            <a:ext cx="1271016" cy="374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b="1" lang="en-US" sz="80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6. Dowód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1874520" y="4617720"/>
            <a:ext cx="3931920" cy="502920"/>
          </a:xfrm>
          <a:prstGeom prst="rect">
            <a:avLst/>
          </a:prstGeom>
          <a:solidFill>
            <a:srgbClr val="EEF4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1947672" y="4690872"/>
            <a:ext cx="3785616" cy="374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Po czym poznam, że nastąpił postęp?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5806440" y="4617720"/>
            <a:ext cx="5577840" cy="502920"/>
          </a:xfrm>
          <a:prstGeom prst="rect">
            <a:avLst/>
          </a:prstGeom>
          <a:solidFill>
            <a:srgbClr val="EEF4FF"/>
          </a:solidFill>
          <a:ln cap="flat" cmpd="sng" w="952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475500" y="5257888"/>
            <a:ext cx="3892200" cy="1115400"/>
          </a:xfrm>
          <a:prstGeom prst="roundRect">
            <a:avLst>
              <a:gd fmla="val 7500" name="adj"/>
            </a:avLst>
          </a:prstGeom>
          <a:solidFill>
            <a:srgbClr val="E9F1FC"/>
          </a:solidFill>
          <a:ln cap="flat" cmpd="sng" w="1077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603153" y="5358236"/>
            <a:ext cx="25602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Najważniejszy wniosek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603153" y="5550260"/>
            <a:ext cx="25602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B78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5E6B78"/>
                </a:solidFill>
                <a:latin typeface="Arial"/>
                <a:ea typeface="Arial"/>
                <a:cs typeface="Arial"/>
                <a:sym typeface="Arial"/>
              </a:rPr>
              <a:t>Jedno zdanie, które warto zapamiętać.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4570075" y="5276650"/>
            <a:ext cx="3785700" cy="1096800"/>
          </a:xfrm>
          <a:prstGeom prst="roundRect">
            <a:avLst>
              <a:gd fmla="val 7500" name="adj"/>
            </a:avLst>
          </a:prstGeom>
          <a:solidFill>
            <a:srgbClr val="E9F1FC"/>
          </a:solidFill>
          <a:ln cap="flat" cmpd="sng" w="10775">
            <a:solidFill>
              <a:srgbClr val="B8C9E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4661503" y="5349780"/>
            <a:ext cx="25602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72D"/>
              </a:buClr>
              <a:buSzPts val="1000"/>
              <a:buFont typeface="Arial"/>
              <a:buNone/>
            </a:pPr>
            <a:r>
              <a:rPr b="1" lang="en-US" sz="1000">
                <a:solidFill>
                  <a:srgbClr val="20272D"/>
                </a:solidFill>
                <a:latin typeface="Arial"/>
                <a:ea typeface="Arial"/>
                <a:cs typeface="Arial"/>
                <a:sym typeface="Arial"/>
              </a:rPr>
              <a:t>Najbliższy krok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4661503" y="5541804"/>
            <a:ext cx="25602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B78"/>
              </a:buClr>
              <a:buSzPts val="750"/>
              <a:buFont typeface="Arial"/>
              <a:buNone/>
            </a:pPr>
            <a:r>
              <a:rPr lang="en-US" sz="750">
                <a:solidFill>
                  <a:srgbClr val="5E6B78"/>
                </a:solidFill>
                <a:latin typeface="Arial"/>
                <a:ea typeface="Arial"/>
                <a:cs typeface="Arial"/>
                <a:sym typeface="Arial"/>
              </a:rPr>
              <a:t>Co dokładnie zrobię po tej refleksji?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/mnt/data/inspire_logo_crop.png" id="92" name="Google Shape;9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5488" y="219456"/>
            <a:ext cx="1353313" cy="3566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2026-08-20T16:05:37Z</dcterms:created>
  <dc:creator>Inspire Edu</dc:creator>
</cp:coreProperties>
</file>