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</p:sldIdLst>
  <p:sldSz cy="6858000" cx="12192000"/>
  <p:notesSz cx="6858000" cy="12192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7" roundtripDataSignature="AMtx7mgoA6rALzk0mkLa/8dpW6z7uToZv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1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" name="Google Shape;9;p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1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" name="Google Shape;30;p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AFF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"/>
          <p:cNvSpPr/>
          <p:nvPr/>
        </p:nvSpPr>
        <p:spPr>
          <a:xfrm>
            <a:off x="475488" y="731520"/>
            <a:ext cx="1078992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1800"/>
              <a:buFont typeface="Play"/>
              <a:buNone/>
            </a:pPr>
            <a:r>
              <a:rPr b="1" lang="en-US" sz="1800">
                <a:solidFill>
                  <a:srgbClr val="1C2226"/>
                </a:solidFill>
              </a:rPr>
              <a:t>ANALIZA PRZYPADKU</a:t>
            </a:r>
            <a:endParaRPr i="0" sz="1800" u="none" cap="none" strike="noStrike">
              <a:solidFill>
                <a:schemeClr val="dk1"/>
              </a:solidFill>
            </a:endParaRPr>
          </a:p>
        </p:txBody>
      </p:sp>
      <p:sp>
        <p:nvSpPr>
          <p:cNvPr id="13" name="Google Shape;13;p1"/>
          <p:cNvSpPr/>
          <p:nvPr/>
        </p:nvSpPr>
        <p:spPr>
          <a:xfrm>
            <a:off x="475488" y="1033272"/>
            <a:ext cx="108356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E6A73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5E6A73"/>
                </a:solidFill>
                <a:latin typeface="Arial"/>
                <a:ea typeface="Arial"/>
                <a:cs typeface="Arial"/>
                <a:sym typeface="Arial"/>
              </a:rPr>
              <a:t>Uzupełnij pola zgodnie z informacjami z analizy przypadku. </a:t>
            </a:r>
            <a:r>
              <a:rPr lang="en-US" sz="1050">
                <a:solidFill>
                  <a:srgbClr val="5E6A73"/>
                </a:solidFill>
              </a:rPr>
              <a:t>O</a:t>
            </a:r>
            <a:r>
              <a:rPr b="0" i="0" lang="en-US" sz="1050" u="none" cap="none" strike="noStrike">
                <a:solidFill>
                  <a:srgbClr val="5E6A73"/>
                </a:solidFill>
                <a:latin typeface="Arial"/>
                <a:ea typeface="Arial"/>
                <a:cs typeface="Arial"/>
                <a:sym typeface="Arial"/>
              </a:rPr>
              <a:t>ddziel fakty od interpretacji, następnie przejdź od diagnozy do możliwych rozwiązań.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1"/>
          <p:cNvSpPr/>
          <p:nvPr/>
        </p:nvSpPr>
        <p:spPr>
          <a:xfrm>
            <a:off x="475488" y="1481328"/>
            <a:ext cx="11228832" cy="841248"/>
          </a:xfrm>
          <a:prstGeom prst="rect">
            <a:avLst/>
          </a:prstGeom>
          <a:solidFill>
            <a:srgbClr val="FFFFFF"/>
          </a:solidFill>
          <a:ln cap="flat" cmpd="sng" w="11425">
            <a:solidFill>
              <a:srgbClr val="B9CD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Przypadek / sytuacja decyzyjna</a:t>
            </a:r>
            <a:br>
              <a:rPr b="1" i="0" lang="en-US" sz="105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" name="Google Shape;15;p1"/>
          <p:cNvCxnSpPr/>
          <p:nvPr/>
        </p:nvCxnSpPr>
        <p:spPr>
          <a:xfrm>
            <a:off x="713232" y="2057400"/>
            <a:ext cx="10753344" cy="0"/>
          </a:xfrm>
          <a:prstGeom prst="straightConnector1">
            <a:avLst/>
          </a:prstGeom>
          <a:noFill/>
          <a:ln cap="flat" cmpd="sng" w="9525">
            <a:solidFill>
              <a:srgbClr val="D9E3F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" name="Google Shape;16;p1"/>
          <p:cNvSpPr/>
          <p:nvPr/>
        </p:nvSpPr>
        <p:spPr>
          <a:xfrm>
            <a:off x="475488" y="2505456"/>
            <a:ext cx="3633216" cy="1024128"/>
          </a:xfrm>
          <a:prstGeom prst="rect">
            <a:avLst/>
          </a:prstGeom>
          <a:solidFill>
            <a:srgbClr val="FFFFFF"/>
          </a:solidFill>
          <a:ln cap="flat" cmpd="sng" w="11425">
            <a:solidFill>
              <a:srgbClr val="B9CD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1. Problem główny</a:t>
            </a:r>
            <a:br>
              <a:rPr b="1" i="0" lang="en-US" sz="105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1"/>
          <p:cNvSpPr/>
          <p:nvPr/>
        </p:nvSpPr>
        <p:spPr>
          <a:xfrm>
            <a:off x="4273296" y="2505456"/>
            <a:ext cx="3633216" cy="1024128"/>
          </a:xfrm>
          <a:prstGeom prst="rect">
            <a:avLst/>
          </a:prstGeom>
          <a:solidFill>
            <a:srgbClr val="FFFFFF"/>
          </a:solidFill>
          <a:ln cap="flat" cmpd="sng" w="11425">
            <a:solidFill>
              <a:srgbClr val="B9CD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2. Kluczowe fakty i dowody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1"/>
          <p:cNvSpPr/>
          <p:nvPr/>
        </p:nvSpPr>
        <p:spPr>
          <a:xfrm>
            <a:off x="8071104" y="2496319"/>
            <a:ext cx="3633300" cy="1024200"/>
          </a:xfrm>
          <a:prstGeom prst="rect">
            <a:avLst/>
          </a:prstGeom>
          <a:solidFill>
            <a:srgbClr val="FFFFFF"/>
          </a:solidFill>
          <a:ln cap="flat" cmpd="sng" w="11425">
            <a:solidFill>
              <a:srgbClr val="B9CD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3. Interesariusze</a:t>
            </a:r>
            <a:br>
              <a:rPr b="1" i="0" lang="en-US" sz="105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475488" y="3694176"/>
            <a:ext cx="3633216" cy="1024128"/>
          </a:xfrm>
          <a:prstGeom prst="rect">
            <a:avLst/>
          </a:prstGeom>
          <a:solidFill>
            <a:srgbClr val="FFFFFF"/>
          </a:solidFill>
          <a:ln cap="flat" cmpd="sng" w="11425">
            <a:solidFill>
              <a:srgbClr val="B9CD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4. Możliwe przyczyny</a:t>
            </a:r>
            <a:br>
              <a:rPr b="1" i="0" lang="en-US" sz="105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"/>
          <p:cNvSpPr/>
          <p:nvPr/>
        </p:nvSpPr>
        <p:spPr>
          <a:xfrm>
            <a:off x="4273296" y="3694176"/>
            <a:ext cx="3633216" cy="1024128"/>
          </a:xfrm>
          <a:prstGeom prst="rect">
            <a:avLst/>
          </a:prstGeom>
          <a:solidFill>
            <a:srgbClr val="FFFFFF"/>
          </a:solidFill>
          <a:ln cap="flat" cmpd="sng" w="11425">
            <a:solidFill>
              <a:srgbClr val="B9CD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5. Ograniczenia i ryzyka</a:t>
            </a:r>
            <a:br>
              <a:rPr b="1" i="0" lang="en-US" sz="105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1"/>
          <p:cNvSpPr/>
          <p:nvPr/>
        </p:nvSpPr>
        <p:spPr>
          <a:xfrm>
            <a:off x="8071104" y="3694176"/>
            <a:ext cx="3633216" cy="1024128"/>
          </a:xfrm>
          <a:prstGeom prst="rect">
            <a:avLst/>
          </a:prstGeom>
          <a:solidFill>
            <a:srgbClr val="FFFFFF"/>
          </a:solidFill>
          <a:ln cap="flat" cmpd="sng" w="11425">
            <a:solidFill>
              <a:srgbClr val="B9CD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6. </a:t>
            </a:r>
            <a:r>
              <a:rPr b="1" lang="en-US" sz="1050">
                <a:solidFill>
                  <a:srgbClr val="1C2226"/>
                </a:solidFill>
              </a:rPr>
              <a:t>Brakujące informacje</a:t>
            </a:r>
            <a:br>
              <a:rPr b="1" i="0" lang="en-US" sz="105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1"/>
          <p:cNvSpPr/>
          <p:nvPr/>
        </p:nvSpPr>
        <p:spPr>
          <a:xfrm>
            <a:off x="475500" y="4882901"/>
            <a:ext cx="11228700" cy="1497300"/>
          </a:xfrm>
          <a:prstGeom prst="rect">
            <a:avLst/>
          </a:prstGeom>
          <a:solidFill>
            <a:srgbClr val="EEF5FF"/>
          </a:solidFill>
          <a:ln cap="flat" cmpd="sng" w="11425">
            <a:solidFill>
              <a:srgbClr val="B9CD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7. Możliwe rozwiązania</a:t>
            </a:r>
            <a:br>
              <a:rPr b="1" i="0" lang="en-US" sz="105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830" u="none" cap="none" strike="noStrike">
                <a:solidFill>
                  <a:srgbClr val="5E6A73"/>
                </a:solidFill>
                <a:latin typeface="Arial"/>
                <a:ea typeface="Arial"/>
                <a:cs typeface="Arial"/>
                <a:sym typeface="Arial"/>
              </a:rPr>
              <a:t>Wpisz 2–4 realne </a:t>
            </a:r>
            <a:r>
              <a:rPr lang="en-US" sz="830">
                <a:solidFill>
                  <a:srgbClr val="5E6A73"/>
                </a:solidFill>
              </a:rPr>
              <a:t>możliwości</a:t>
            </a:r>
            <a:r>
              <a:rPr b="0" i="0" lang="en-US" sz="830" u="none" cap="none" strike="noStrike">
                <a:solidFill>
                  <a:srgbClr val="5E6A73"/>
                </a:solidFill>
                <a:latin typeface="Arial"/>
                <a:ea typeface="Arial"/>
                <a:cs typeface="Arial"/>
                <a:sym typeface="Arial"/>
              </a:rPr>
              <a:t> działania. Unikaj rozwiązań ogólnych; każda opcja powinna wynikać z analizy przypadku.</a:t>
            </a:r>
            <a:endParaRPr b="0"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"/>
          <p:cNvSpPr/>
          <p:nvPr/>
        </p:nvSpPr>
        <p:spPr>
          <a:xfrm>
            <a:off x="722375" y="5413251"/>
            <a:ext cx="3499200" cy="750000"/>
          </a:xfrm>
          <a:prstGeom prst="rect">
            <a:avLst/>
          </a:prstGeom>
          <a:solidFill>
            <a:srgbClr val="FFFFFF"/>
          </a:solidFill>
          <a:ln cap="flat" cmpd="sng" w="11425">
            <a:solidFill>
              <a:srgbClr val="B9CD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920"/>
              <a:buFont typeface="Arial"/>
              <a:buNone/>
            </a:pPr>
            <a:r>
              <a:rPr b="1" i="0" lang="en-US" sz="92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Opcja A</a:t>
            </a:r>
            <a:br>
              <a:rPr b="1" i="0" lang="en-US" sz="92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9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1"/>
          <p:cNvSpPr/>
          <p:nvPr/>
        </p:nvSpPr>
        <p:spPr>
          <a:xfrm>
            <a:off x="4340350" y="5413251"/>
            <a:ext cx="3499200" cy="750000"/>
          </a:xfrm>
          <a:prstGeom prst="rect">
            <a:avLst/>
          </a:prstGeom>
          <a:solidFill>
            <a:srgbClr val="FFFFFF"/>
          </a:solidFill>
          <a:ln cap="flat" cmpd="sng" w="11425">
            <a:solidFill>
              <a:srgbClr val="B9CD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920"/>
              <a:buFont typeface="Arial"/>
              <a:buNone/>
            </a:pPr>
            <a:r>
              <a:rPr b="1" i="0" lang="en-US" sz="92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Opcja B</a:t>
            </a:r>
            <a:br>
              <a:rPr b="1" i="0" lang="en-US" sz="92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9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"/>
          <p:cNvSpPr/>
          <p:nvPr/>
        </p:nvSpPr>
        <p:spPr>
          <a:xfrm>
            <a:off x="7958325" y="5413251"/>
            <a:ext cx="3499200" cy="750000"/>
          </a:xfrm>
          <a:prstGeom prst="rect">
            <a:avLst/>
          </a:prstGeom>
          <a:solidFill>
            <a:srgbClr val="FFFFFF"/>
          </a:solidFill>
          <a:ln cap="flat" cmpd="sng" w="11425">
            <a:solidFill>
              <a:srgbClr val="B9CD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920"/>
              <a:buFont typeface="Arial"/>
              <a:buNone/>
            </a:pPr>
            <a:r>
              <a:rPr b="1" i="0" lang="en-US" sz="92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Opcja C</a:t>
            </a:r>
            <a:br>
              <a:rPr b="1" i="0" lang="en-US" sz="920" u="none" cap="none" strike="noStrike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92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"/>
          <p:cNvSpPr/>
          <p:nvPr/>
        </p:nvSpPr>
        <p:spPr>
          <a:xfrm>
            <a:off x="475488" y="6547104"/>
            <a:ext cx="109728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C0CB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B8C0CB"/>
                </a:solidFill>
                <a:latin typeface="Arial"/>
                <a:ea typeface="Arial"/>
                <a:cs typeface="Arial"/>
                <a:sym typeface="Arial"/>
              </a:rPr>
              <a:t>Projekt finansowany przez Narodową Agencję Wymiany Akademickiej (NAWA)  |  Politechnika Gdańska 2026</a:t>
            </a:r>
            <a:endParaRPr b="0" i="0" sz="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" name="Google Shape;27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700" y="146475"/>
            <a:ext cx="1657350" cy="428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AFF"/>
        </a:solid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"/>
          <p:cNvSpPr/>
          <p:nvPr/>
        </p:nvSpPr>
        <p:spPr>
          <a:xfrm>
            <a:off x="475488" y="731520"/>
            <a:ext cx="1078992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1800"/>
              <a:buFont typeface="Play"/>
              <a:buNone/>
            </a:pPr>
            <a:r>
              <a:rPr b="1" lang="en-US" sz="1800">
                <a:solidFill>
                  <a:srgbClr val="1C2226"/>
                </a:solidFill>
              </a:rPr>
              <a:t>OCENA OPCJI I REKOMENDACJA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475488" y="1033272"/>
            <a:ext cx="1083564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E6A73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5E6A73"/>
                </a:solidFill>
                <a:latin typeface="Arial"/>
                <a:ea typeface="Arial"/>
                <a:cs typeface="Arial"/>
                <a:sym typeface="Arial"/>
              </a:rPr>
              <a:t>Porównaj możliwe rozwiązania według tych samych kryteriów. Uzasadnij wybór na podstawie informacji z przypadku, a nie ogólnego wrażenia.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475488" y="1554480"/>
            <a:ext cx="1024128" cy="493776"/>
          </a:xfrm>
          <a:prstGeom prst="rect">
            <a:avLst/>
          </a:prstGeom>
          <a:solidFill>
            <a:srgbClr val="6688C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30"/>
              <a:buFont typeface="Arial"/>
              <a:buNone/>
            </a:pPr>
            <a:r>
              <a:rPr b="1" lang="en-US" sz="83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Opcja</a:t>
            </a:r>
            <a:endParaRPr sz="83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1499616" y="1554480"/>
            <a:ext cx="1371600" cy="493776"/>
          </a:xfrm>
          <a:prstGeom prst="rect">
            <a:avLst/>
          </a:prstGeom>
          <a:solidFill>
            <a:srgbClr val="6688C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30"/>
              <a:buFont typeface="Arial"/>
              <a:buNone/>
            </a:pPr>
            <a:r>
              <a:rPr b="1" lang="en-US" sz="83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Zgodność z problemem</a:t>
            </a:r>
            <a:endParaRPr sz="83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30"/>
              <a:buFont typeface="Arial"/>
              <a:buNone/>
            </a:pPr>
            <a:r>
              <a:rPr b="1" lang="en-US" sz="83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1–5</a:t>
            </a:r>
            <a:endParaRPr sz="83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2871216" y="1554480"/>
            <a:ext cx="1225296" cy="493776"/>
          </a:xfrm>
          <a:prstGeom prst="rect">
            <a:avLst/>
          </a:prstGeom>
          <a:solidFill>
            <a:srgbClr val="6688C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30"/>
              <a:buFont typeface="Arial"/>
              <a:buNone/>
            </a:pPr>
            <a:r>
              <a:rPr b="1" lang="en-US" sz="83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Wykonalność</a:t>
            </a:r>
            <a:endParaRPr sz="83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30"/>
              <a:buFont typeface="Arial"/>
              <a:buNone/>
            </a:pPr>
            <a:r>
              <a:rPr b="1" lang="en-US" sz="83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1–5</a:t>
            </a:r>
            <a:endParaRPr sz="83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4096512" y="1554480"/>
            <a:ext cx="1353312" cy="493776"/>
          </a:xfrm>
          <a:prstGeom prst="rect">
            <a:avLst/>
          </a:prstGeom>
          <a:solidFill>
            <a:srgbClr val="6688C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30"/>
              <a:buFont typeface="Arial"/>
              <a:buNone/>
            </a:pPr>
            <a:r>
              <a:rPr b="1" lang="en-US" sz="83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Korzyść / wpływ</a:t>
            </a:r>
            <a:endParaRPr sz="83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30"/>
              <a:buFont typeface="Arial"/>
              <a:buNone/>
            </a:pPr>
            <a:r>
              <a:rPr b="1" lang="en-US" sz="83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1–5</a:t>
            </a:r>
            <a:endParaRPr sz="83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5449824" y="1554480"/>
            <a:ext cx="960120" cy="493776"/>
          </a:xfrm>
          <a:prstGeom prst="rect">
            <a:avLst/>
          </a:prstGeom>
          <a:solidFill>
            <a:srgbClr val="6688C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30"/>
              <a:buFont typeface="Arial"/>
              <a:buNone/>
            </a:pPr>
            <a:r>
              <a:rPr b="1" lang="en-US" sz="83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Ryzyko</a:t>
            </a:r>
            <a:endParaRPr sz="83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30"/>
              <a:buFont typeface="Arial"/>
              <a:buNone/>
            </a:pPr>
            <a:r>
              <a:rPr b="1" lang="en-US" sz="83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1–5</a:t>
            </a:r>
            <a:endParaRPr sz="83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6409944" y="1554480"/>
            <a:ext cx="5294376" cy="493776"/>
          </a:xfrm>
          <a:prstGeom prst="rect">
            <a:avLst/>
          </a:prstGeom>
          <a:solidFill>
            <a:srgbClr val="6688C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30"/>
              <a:buFont typeface="Arial"/>
              <a:buNone/>
            </a:pPr>
            <a:r>
              <a:rPr b="1" lang="en-US" sz="83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Uzasadnienie / dowód z przypadku</a:t>
            </a:r>
            <a:endParaRPr sz="83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475488" y="2048256"/>
            <a:ext cx="1024128" cy="457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830"/>
              <a:buFont typeface="Arial"/>
              <a:buNone/>
            </a:pPr>
            <a:r>
              <a:rPr b="1" lang="en-US" sz="83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Opcja A</a:t>
            </a:r>
            <a:endParaRPr sz="83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1499616" y="2048256"/>
            <a:ext cx="1371600" cy="457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2871216" y="2048256"/>
            <a:ext cx="1225296" cy="457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4096512" y="2048256"/>
            <a:ext cx="1353312" cy="457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5449824" y="2048256"/>
            <a:ext cx="960120" cy="457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2"/>
          <p:cNvSpPr/>
          <p:nvPr/>
        </p:nvSpPr>
        <p:spPr>
          <a:xfrm>
            <a:off x="6409944" y="2048256"/>
            <a:ext cx="5294376" cy="457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2"/>
          <p:cNvSpPr/>
          <p:nvPr/>
        </p:nvSpPr>
        <p:spPr>
          <a:xfrm>
            <a:off x="475488" y="2505456"/>
            <a:ext cx="1024128" cy="457200"/>
          </a:xfrm>
          <a:prstGeom prst="rect">
            <a:avLst/>
          </a:prstGeom>
          <a:solidFill>
            <a:srgbClr val="F0F5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830"/>
              <a:buFont typeface="Arial"/>
              <a:buNone/>
            </a:pPr>
            <a:r>
              <a:rPr b="1" lang="en-US" sz="83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Opcja B</a:t>
            </a:r>
            <a:endParaRPr sz="83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1499616" y="2505456"/>
            <a:ext cx="1371600" cy="457200"/>
          </a:xfrm>
          <a:prstGeom prst="rect">
            <a:avLst/>
          </a:prstGeom>
          <a:solidFill>
            <a:srgbClr val="F0F5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2871216" y="2505456"/>
            <a:ext cx="1225296" cy="457200"/>
          </a:xfrm>
          <a:prstGeom prst="rect">
            <a:avLst/>
          </a:prstGeom>
          <a:solidFill>
            <a:srgbClr val="F0F5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4096512" y="2505456"/>
            <a:ext cx="1353312" cy="457200"/>
          </a:xfrm>
          <a:prstGeom prst="rect">
            <a:avLst/>
          </a:prstGeom>
          <a:solidFill>
            <a:srgbClr val="F0F5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5449824" y="2505456"/>
            <a:ext cx="960120" cy="457200"/>
          </a:xfrm>
          <a:prstGeom prst="rect">
            <a:avLst/>
          </a:prstGeom>
          <a:solidFill>
            <a:srgbClr val="F0F5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6409944" y="2505456"/>
            <a:ext cx="5294376" cy="457200"/>
          </a:xfrm>
          <a:prstGeom prst="rect">
            <a:avLst/>
          </a:prstGeom>
          <a:solidFill>
            <a:srgbClr val="F0F5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475488" y="2962656"/>
            <a:ext cx="1024128" cy="457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830"/>
              <a:buFont typeface="Arial"/>
              <a:buNone/>
            </a:pPr>
            <a:r>
              <a:rPr b="1" lang="en-US" sz="83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Opcja C</a:t>
            </a:r>
            <a:endParaRPr sz="83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1499616" y="2962656"/>
            <a:ext cx="1371600" cy="457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2871216" y="2962656"/>
            <a:ext cx="1225296" cy="457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2"/>
          <p:cNvSpPr/>
          <p:nvPr/>
        </p:nvSpPr>
        <p:spPr>
          <a:xfrm>
            <a:off x="4096512" y="2962656"/>
            <a:ext cx="1353312" cy="457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2"/>
          <p:cNvSpPr/>
          <p:nvPr/>
        </p:nvSpPr>
        <p:spPr>
          <a:xfrm>
            <a:off x="5449824" y="2962656"/>
            <a:ext cx="960120" cy="457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2"/>
          <p:cNvSpPr/>
          <p:nvPr/>
        </p:nvSpPr>
        <p:spPr>
          <a:xfrm>
            <a:off x="6409944" y="2962656"/>
            <a:ext cx="5294376" cy="457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2"/>
          <p:cNvSpPr/>
          <p:nvPr/>
        </p:nvSpPr>
        <p:spPr>
          <a:xfrm>
            <a:off x="475488" y="3419856"/>
            <a:ext cx="1024128" cy="457200"/>
          </a:xfrm>
          <a:prstGeom prst="rect">
            <a:avLst/>
          </a:prstGeom>
          <a:solidFill>
            <a:srgbClr val="F0F5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830"/>
              <a:buFont typeface="Arial"/>
              <a:buNone/>
            </a:pPr>
            <a:r>
              <a:rPr b="1" lang="en-US" sz="83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Opcja D</a:t>
            </a:r>
            <a:endParaRPr sz="83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2"/>
          <p:cNvSpPr/>
          <p:nvPr/>
        </p:nvSpPr>
        <p:spPr>
          <a:xfrm>
            <a:off x="1499616" y="3419856"/>
            <a:ext cx="1371600" cy="457200"/>
          </a:xfrm>
          <a:prstGeom prst="rect">
            <a:avLst/>
          </a:prstGeom>
          <a:solidFill>
            <a:srgbClr val="F0F5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2"/>
          <p:cNvSpPr/>
          <p:nvPr/>
        </p:nvSpPr>
        <p:spPr>
          <a:xfrm>
            <a:off x="2871216" y="3419856"/>
            <a:ext cx="1225296" cy="457200"/>
          </a:xfrm>
          <a:prstGeom prst="rect">
            <a:avLst/>
          </a:prstGeom>
          <a:solidFill>
            <a:srgbClr val="F0F5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2"/>
          <p:cNvSpPr/>
          <p:nvPr/>
        </p:nvSpPr>
        <p:spPr>
          <a:xfrm>
            <a:off x="4096512" y="3419856"/>
            <a:ext cx="1353312" cy="457200"/>
          </a:xfrm>
          <a:prstGeom prst="rect">
            <a:avLst/>
          </a:prstGeom>
          <a:solidFill>
            <a:srgbClr val="F0F5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2"/>
          <p:cNvSpPr/>
          <p:nvPr/>
        </p:nvSpPr>
        <p:spPr>
          <a:xfrm>
            <a:off x="5449824" y="3419856"/>
            <a:ext cx="960120" cy="457200"/>
          </a:xfrm>
          <a:prstGeom prst="rect">
            <a:avLst/>
          </a:prstGeom>
          <a:solidFill>
            <a:srgbClr val="F0F5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2"/>
          <p:cNvSpPr/>
          <p:nvPr/>
        </p:nvSpPr>
        <p:spPr>
          <a:xfrm>
            <a:off x="6409944" y="3419856"/>
            <a:ext cx="5294376" cy="457200"/>
          </a:xfrm>
          <a:prstGeom prst="rect">
            <a:avLst/>
          </a:prstGeom>
          <a:solidFill>
            <a:srgbClr val="F0F5FF"/>
          </a:solidFill>
          <a:ln cap="flat" cmpd="sng" w="9525">
            <a:solidFill>
              <a:srgbClr val="AFC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2"/>
          <p:cNvSpPr/>
          <p:nvPr/>
        </p:nvSpPr>
        <p:spPr>
          <a:xfrm>
            <a:off x="475500" y="4160525"/>
            <a:ext cx="2761500" cy="1853400"/>
          </a:xfrm>
          <a:prstGeom prst="rect">
            <a:avLst/>
          </a:prstGeom>
          <a:solidFill>
            <a:srgbClr val="EEF5FF"/>
          </a:solidFill>
          <a:ln cap="flat" cmpd="sng" w="11425">
            <a:solidFill>
              <a:srgbClr val="B9CD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1050"/>
              <a:buFont typeface="Arial"/>
              <a:buNone/>
            </a:pPr>
            <a:r>
              <a:rPr b="1" lang="en-US" sz="105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Rekomendacja</a:t>
            </a:r>
            <a:br>
              <a:rPr b="1" lang="en-US" sz="105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2"/>
          <p:cNvSpPr/>
          <p:nvPr/>
        </p:nvSpPr>
        <p:spPr>
          <a:xfrm>
            <a:off x="3419850" y="4160527"/>
            <a:ext cx="2761500" cy="1853400"/>
          </a:xfrm>
          <a:prstGeom prst="rect">
            <a:avLst/>
          </a:prstGeom>
          <a:solidFill>
            <a:srgbClr val="EEF5FF"/>
          </a:solidFill>
          <a:ln cap="flat" cmpd="sng" w="11425">
            <a:solidFill>
              <a:srgbClr val="B9CD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1050"/>
              <a:buFont typeface="Arial"/>
              <a:buNone/>
            </a:pPr>
            <a:r>
              <a:rPr b="1" lang="en-US" sz="105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Najważniejszy argument</a:t>
            </a:r>
            <a:br>
              <a:rPr b="1" lang="en-US" sz="105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2"/>
          <p:cNvSpPr/>
          <p:nvPr/>
        </p:nvSpPr>
        <p:spPr>
          <a:xfrm>
            <a:off x="6364225" y="4160527"/>
            <a:ext cx="2578500" cy="1853400"/>
          </a:xfrm>
          <a:prstGeom prst="rect">
            <a:avLst/>
          </a:prstGeom>
          <a:solidFill>
            <a:srgbClr val="EEF5FF"/>
          </a:solidFill>
          <a:ln cap="flat" cmpd="sng" w="11425">
            <a:solidFill>
              <a:srgbClr val="B9CD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1050"/>
              <a:buFont typeface="Arial"/>
              <a:buNone/>
            </a:pPr>
            <a:r>
              <a:rPr b="1" lang="en-US" sz="105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Warunek konieczn</a:t>
            </a:r>
            <a:r>
              <a:rPr b="1" lang="en-US" sz="1050">
                <a:solidFill>
                  <a:srgbClr val="1C2226"/>
                </a:solidFill>
              </a:rPr>
              <a:t>y dla </a:t>
            </a:r>
            <a:r>
              <a:rPr b="1" lang="en-US" sz="105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  <a:t>powodzenia</a:t>
            </a:r>
            <a:br>
              <a:rPr b="1" lang="en-US" sz="1050">
                <a:solidFill>
                  <a:srgbClr val="1C2226"/>
                </a:solidFill>
                <a:latin typeface="Arial"/>
                <a:ea typeface="Arial"/>
                <a:cs typeface="Arial"/>
                <a:sym typeface="Arial"/>
              </a:rPr>
            </a:b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2"/>
          <p:cNvSpPr/>
          <p:nvPr/>
        </p:nvSpPr>
        <p:spPr>
          <a:xfrm>
            <a:off x="9125700" y="4160527"/>
            <a:ext cx="2578500" cy="1853400"/>
          </a:xfrm>
          <a:prstGeom prst="rect">
            <a:avLst/>
          </a:prstGeom>
          <a:solidFill>
            <a:srgbClr val="EEF5FF"/>
          </a:solidFill>
          <a:ln cap="flat" cmpd="sng" w="11425">
            <a:solidFill>
              <a:srgbClr val="B9CDE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1050"/>
              <a:buFont typeface="Arial"/>
              <a:buNone/>
            </a:pPr>
            <a:r>
              <a:t/>
            </a:r>
            <a:endParaRPr sz="830">
              <a:solidFill>
                <a:srgbClr val="5E6A73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C2226"/>
              </a:buClr>
              <a:buSzPts val="1050"/>
              <a:buFont typeface="Arial"/>
              <a:buNone/>
            </a:pPr>
            <a:r>
              <a:rPr lang="en-US" sz="830">
                <a:solidFill>
                  <a:srgbClr val="5E6A73"/>
                </a:solidFill>
                <a:latin typeface="Arial"/>
                <a:ea typeface="Arial"/>
                <a:cs typeface="Arial"/>
                <a:sym typeface="Arial"/>
              </a:rPr>
              <a:t>Co musiałoby się zmienić, aby wybrać inną opcję?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2"/>
          <p:cNvSpPr/>
          <p:nvPr/>
        </p:nvSpPr>
        <p:spPr>
          <a:xfrm>
            <a:off x="475488" y="6547104"/>
            <a:ext cx="10972800" cy="16459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B8C0CB"/>
              </a:buClr>
              <a:buSzPts val="900"/>
              <a:buFont typeface="Arial"/>
              <a:buNone/>
            </a:pPr>
            <a:r>
              <a:rPr lang="en-US" sz="900">
                <a:solidFill>
                  <a:srgbClr val="B8C0CB"/>
                </a:solidFill>
                <a:latin typeface="Arial"/>
                <a:ea typeface="Arial"/>
                <a:cs typeface="Arial"/>
                <a:sym typeface="Arial"/>
              </a:rPr>
              <a:t>Projekt finansowany przez Narodową Agencję Wymiany Akademickiej (NAWA)  |  Politechnika Gdańska 2026</a:t>
            </a:r>
            <a:endParaRPr sz="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" name="Google Shape;7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700" y="146475"/>
            <a:ext cx="1657350" cy="428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tyw pakietu Office">
  <a:themeElements>
    <a:clrScheme name="Pakiet 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2026-08-20T14:56:15Z</dcterms:created>
  <dc:creator>OpenAI</dc:creator>
</cp:coreProperties>
</file>