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</p:sldIdLst>
  <p:sldSz cy="6858000" cx="12192000"/>
  <p:notesSz cx="6858000" cy="12192000"/>
  <p:embeddedFontLst>
    <p:embeddedFont>
      <p:font typeface="Roboto"/>
      <p:regular r:id="rId6"/>
      <p:bold r:id="rId7"/>
      <p:italic r:id="rId8"/>
      <p:boldItalic r:id="rId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0" roundtripDataSignature="AMtx7mi8mNodbRW55w6cb5rwnPF7dsMj1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10" Type="http://customschemas.google.com/relationships/presentationmetadata" Target="metadata"/><Relationship Id="rId9" Type="http://schemas.openxmlformats.org/officeDocument/2006/relationships/font" Target="fonts/Roboto-boldItalic.fntdata"/><Relationship Id="rId5" Type="http://schemas.openxmlformats.org/officeDocument/2006/relationships/slide" Target="slides/slide1.xml"/><Relationship Id="rId6" Type="http://schemas.openxmlformats.org/officeDocument/2006/relationships/font" Target="fonts/Roboto-regular.fntdata"/><Relationship Id="rId7" Type="http://schemas.openxmlformats.org/officeDocument/2006/relationships/font" Target="fonts/Roboto-bold.fntdata"/><Relationship Id="rId8" Type="http://schemas.openxmlformats.org/officeDocument/2006/relationships/font" Target="fonts/Roboto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914400"/>
            <a:ext cx="4572225" cy="4572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1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" name="Google Shape;9;p1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0;p1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3F6FA"/>
        </a:solid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6FA"/>
          </a:solidFill>
          <a:ln cap="flat" cmpd="sng" w="12700">
            <a:solidFill>
              <a:srgbClr val="F3F6FA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" name="Google Shape;13;p1"/>
          <p:cNvSpPr/>
          <p:nvPr/>
        </p:nvSpPr>
        <p:spPr>
          <a:xfrm>
            <a:off x="502920" y="859536"/>
            <a:ext cx="10881360" cy="301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F2A37"/>
              </a:buClr>
              <a:buSzPts val="2000"/>
              <a:buFont typeface="Roboto"/>
              <a:buNone/>
            </a:pPr>
            <a:r>
              <a:rPr b="1" lang="en-US" sz="2000">
                <a:solidFill>
                  <a:srgbClr val="1F2A37"/>
                </a:solidFill>
                <a:latin typeface="Roboto"/>
                <a:ea typeface="Roboto"/>
                <a:cs typeface="Roboto"/>
                <a:sym typeface="Roboto"/>
              </a:rPr>
              <a:t>PROMPT ENGINEERING</a:t>
            </a:r>
            <a:endParaRPr sz="2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" name="Google Shape;14;p1"/>
          <p:cNvSpPr/>
          <p:nvPr/>
        </p:nvSpPr>
        <p:spPr>
          <a:xfrm>
            <a:off x="502920" y="1234440"/>
            <a:ext cx="1092708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B677A"/>
              </a:buClr>
              <a:buSzPts val="1140"/>
              <a:buFont typeface="Roboto"/>
              <a:buNone/>
            </a:pPr>
            <a:r>
              <a:rPr lang="en-US" sz="1140">
                <a:solidFill>
                  <a:srgbClr val="5B677A"/>
                </a:solidFill>
                <a:latin typeface="Roboto"/>
                <a:ea typeface="Roboto"/>
                <a:cs typeface="Roboto"/>
                <a:sym typeface="Roboto"/>
              </a:rPr>
              <a:t>Zdiagnozuj prompta i przeredaguj go.</a:t>
            </a:r>
            <a:endParaRPr sz="114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" name="Google Shape;15;p1"/>
          <p:cNvSpPr/>
          <p:nvPr/>
        </p:nvSpPr>
        <p:spPr>
          <a:xfrm>
            <a:off x="502920" y="6565392"/>
            <a:ext cx="6217920" cy="1097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EB7C4"/>
              </a:buClr>
              <a:buSzPts val="580"/>
              <a:buFont typeface="Roboto"/>
              <a:buNone/>
            </a:pPr>
            <a:r>
              <a:rPr lang="en-US" sz="680">
                <a:solidFill>
                  <a:srgbClr val="AEB7C4"/>
                </a:solidFill>
                <a:latin typeface="Roboto"/>
                <a:ea typeface="Roboto"/>
                <a:cs typeface="Roboto"/>
                <a:sym typeface="Roboto"/>
              </a:rPr>
              <a:t>Projekt finansowany przez Narodową Agencję Wymiany Akademickiej (NAWA)   |   Politechnika Gdańska 2026</a:t>
            </a:r>
            <a:endParaRPr sz="68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" name="Google Shape;16;p1"/>
          <p:cNvSpPr/>
          <p:nvPr/>
        </p:nvSpPr>
        <p:spPr>
          <a:xfrm>
            <a:off x="11384280" y="6510528"/>
            <a:ext cx="256032" cy="1371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AEB7C4"/>
              </a:buClr>
              <a:buSzPts val="720"/>
              <a:buFont typeface="Roboto"/>
              <a:buNone/>
            </a:pPr>
            <a:r>
              <a:rPr lang="en-US" sz="720">
                <a:solidFill>
                  <a:srgbClr val="AEB7C4"/>
                </a:solidFill>
                <a:latin typeface="Roboto"/>
                <a:ea typeface="Roboto"/>
                <a:cs typeface="Roboto"/>
                <a:sym typeface="Roboto"/>
              </a:rPr>
              <a:t>1</a:t>
            </a:r>
            <a:endParaRPr sz="72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" name="Google Shape;17;p1"/>
          <p:cNvSpPr/>
          <p:nvPr/>
        </p:nvSpPr>
        <p:spPr>
          <a:xfrm>
            <a:off x="502920" y="1664208"/>
            <a:ext cx="324612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F2A37"/>
              </a:buClr>
              <a:buSzPts val="1258"/>
              <a:buFont typeface="Roboto"/>
              <a:buNone/>
            </a:pPr>
            <a:r>
              <a:rPr b="1" lang="en-US" sz="1258">
                <a:solidFill>
                  <a:srgbClr val="1F2A37"/>
                </a:solidFill>
                <a:latin typeface="Roboto"/>
                <a:ea typeface="Roboto"/>
                <a:cs typeface="Roboto"/>
                <a:sym typeface="Roboto"/>
              </a:rPr>
              <a:t>1. </a:t>
            </a:r>
            <a:r>
              <a:rPr b="1" lang="en-US" sz="1258">
                <a:solidFill>
                  <a:srgbClr val="1F2A37"/>
                </a:solidFill>
                <a:latin typeface="Roboto"/>
                <a:ea typeface="Roboto"/>
                <a:cs typeface="Roboto"/>
                <a:sym typeface="Roboto"/>
              </a:rPr>
              <a:t>ORYGINALNY</a:t>
            </a:r>
            <a:r>
              <a:rPr b="1" lang="en-US" sz="1258">
                <a:solidFill>
                  <a:srgbClr val="1F2A37"/>
                </a:solidFill>
                <a:latin typeface="Roboto"/>
                <a:ea typeface="Roboto"/>
                <a:cs typeface="Roboto"/>
                <a:sym typeface="Roboto"/>
              </a:rPr>
              <a:t> PROMPT</a:t>
            </a:r>
            <a:endParaRPr sz="1258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" name="Google Shape;18;p1"/>
          <p:cNvSpPr/>
          <p:nvPr/>
        </p:nvSpPr>
        <p:spPr>
          <a:xfrm>
            <a:off x="502920" y="1892808"/>
            <a:ext cx="3246120" cy="22860"/>
          </a:xfrm>
          <a:prstGeom prst="rect">
            <a:avLst/>
          </a:prstGeom>
          <a:solidFill>
            <a:srgbClr val="668ED1"/>
          </a:solidFill>
          <a:ln cap="flat" cmpd="sng" w="12700">
            <a:solidFill>
              <a:srgbClr val="668ED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" name="Google Shape;19;p1"/>
          <p:cNvSpPr/>
          <p:nvPr/>
        </p:nvSpPr>
        <p:spPr>
          <a:xfrm>
            <a:off x="502920" y="2039112"/>
            <a:ext cx="3364992" cy="2212848"/>
          </a:xfrm>
          <a:prstGeom prst="roundRect">
            <a:avLst>
              <a:gd fmla="val 3797" name="adj"/>
            </a:avLst>
          </a:prstGeom>
          <a:solidFill>
            <a:srgbClr val="FFFFFF"/>
          </a:solidFill>
          <a:ln cap="flat" cmpd="sng" w="12700">
            <a:solidFill>
              <a:srgbClr val="9EBBE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1"/>
          <p:cNvSpPr/>
          <p:nvPr/>
        </p:nvSpPr>
        <p:spPr>
          <a:xfrm>
            <a:off x="502920" y="2039112"/>
            <a:ext cx="73152" cy="1444752"/>
          </a:xfrm>
          <a:prstGeom prst="rect">
            <a:avLst/>
          </a:prstGeom>
          <a:solidFill>
            <a:srgbClr val="668ED1"/>
          </a:solidFill>
          <a:ln cap="flat" cmpd="sng" w="12700">
            <a:solidFill>
              <a:srgbClr val="668ED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1"/>
          <p:cNvSpPr/>
          <p:nvPr/>
        </p:nvSpPr>
        <p:spPr>
          <a:xfrm>
            <a:off x="676656" y="2231136"/>
            <a:ext cx="2651760" cy="1463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A37"/>
              </a:buClr>
              <a:buSzPts val="839"/>
              <a:buFont typeface="Roboto"/>
              <a:buNone/>
            </a:pPr>
            <a:r>
              <a:rPr b="1" lang="en-US" sz="840">
                <a:solidFill>
                  <a:srgbClr val="1F2A37"/>
                </a:solidFill>
                <a:latin typeface="Roboto"/>
                <a:ea typeface="Roboto"/>
                <a:cs typeface="Roboto"/>
                <a:sym typeface="Roboto"/>
              </a:rPr>
              <a:t>Prompt wejściowy</a:t>
            </a:r>
            <a:endParaRPr sz="84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" name="Google Shape;22;p1"/>
          <p:cNvSpPr/>
          <p:nvPr/>
        </p:nvSpPr>
        <p:spPr>
          <a:xfrm>
            <a:off x="4041648" y="1664208"/>
            <a:ext cx="361188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F2A37"/>
              </a:buClr>
              <a:buSzPts val="1258"/>
              <a:buFont typeface="Roboto"/>
              <a:buNone/>
            </a:pPr>
            <a:r>
              <a:rPr b="1" lang="en-US" sz="1258">
                <a:solidFill>
                  <a:srgbClr val="1F2A37"/>
                </a:solidFill>
                <a:latin typeface="Roboto"/>
                <a:ea typeface="Roboto"/>
                <a:cs typeface="Roboto"/>
                <a:sym typeface="Roboto"/>
              </a:rPr>
              <a:t>2. DIAGNOZA</a:t>
            </a:r>
            <a:endParaRPr sz="1258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" name="Google Shape;23;p1"/>
          <p:cNvSpPr/>
          <p:nvPr/>
        </p:nvSpPr>
        <p:spPr>
          <a:xfrm>
            <a:off x="4041648" y="1892808"/>
            <a:ext cx="3611880" cy="22860"/>
          </a:xfrm>
          <a:prstGeom prst="rect">
            <a:avLst/>
          </a:prstGeom>
          <a:solidFill>
            <a:srgbClr val="F06464"/>
          </a:solidFill>
          <a:ln cap="flat" cmpd="sng" w="12700">
            <a:solidFill>
              <a:srgbClr val="F0646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" name="Google Shape;24;p1"/>
          <p:cNvSpPr/>
          <p:nvPr/>
        </p:nvSpPr>
        <p:spPr>
          <a:xfrm>
            <a:off x="4041648" y="2039112"/>
            <a:ext cx="3611880" cy="2212848"/>
          </a:xfrm>
          <a:prstGeom prst="roundRect">
            <a:avLst>
              <a:gd fmla="val 2479" name="adj"/>
            </a:avLst>
          </a:prstGeom>
          <a:solidFill>
            <a:srgbClr val="FFECEC"/>
          </a:solidFill>
          <a:ln cap="flat" cmpd="sng" w="12700">
            <a:solidFill>
              <a:srgbClr val="F4B2B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" name="Google Shape;25;p1"/>
          <p:cNvSpPr/>
          <p:nvPr/>
        </p:nvSpPr>
        <p:spPr>
          <a:xfrm>
            <a:off x="4041648" y="2039112"/>
            <a:ext cx="73152" cy="2212848"/>
          </a:xfrm>
          <a:prstGeom prst="rect">
            <a:avLst/>
          </a:prstGeom>
          <a:solidFill>
            <a:srgbClr val="F06464"/>
          </a:solidFill>
          <a:ln cap="flat" cmpd="sng" w="12700">
            <a:solidFill>
              <a:srgbClr val="F0646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1"/>
          <p:cNvSpPr/>
          <p:nvPr/>
        </p:nvSpPr>
        <p:spPr>
          <a:xfrm>
            <a:off x="4206240" y="2253324"/>
            <a:ext cx="100500" cy="100500"/>
          </a:xfrm>
          <a:prstGeom prst="rect">
            <a:avLst/>
          </a:prstGeom>
          <a:solidFill>
            <a:srgbClr val="FFFFFF"/>
          </a:solidFill>
          <a:ln cap="flat" cmpd="sng" w="10150">
            <a:solidFill>
              <a:srgbClr val="668ED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1"/>
          <p:cNvSpPr/>
          <p:nvPr/>
        </p:nvSpPr>
        <p:spPr>
          <a:xfrm>
            <a:off x="4352544" y="2242351"/>
            <a:ext cx="2176200" cy="1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A37"/>
              </a:buClr>
              <a:buSzPts val="740"/>
              <a:buFont typeface="Roboto"/>
              <a:buNone/>
            </a:pPr>
            <a:r>
              <a:rPr lang="en-US" sz="740">
                <a:solidFill>
                  <a:srgbClr val="1F2A37"/>
                </a:solidFill>
                <a:latin typeface="Roboto"/>
                <a:ea typeface="Roboto"/>
                <a:cs typeface="Roboto"/>
                <a:sym typeface="Roboto"/>
              </a:rPr>
              <a:t>nie wiadomo, jaki jest cel</a:t>
            </a:r>
            <a:endParaRPr sz="74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" name="Google Shape;28;p1"/>
          <p:cNvSpPr/>
          <p:nvPr/>
        </p:nvSpPr>
        <p:spPr>
          <a:xfrm>
            <a:off x="4206240" y="2463636"/>
            <a:ext cx="100500" cy="100500"/>
          </a:xfrm>
          <a:prstGeom prst="rect">
            <a:avLst/>
          </a:prstGeom>
          <a:solidFill>
            <a:srgbClr val="FFFFFF"/>
          </a:solidFill>
          <a:ln cap="flat" cmpd="sng" w="10150">
            <a:solidFill>
              <a:srgbClr val="668ED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" name="Google Shape;29;p1"/>
          <p:cNvSpPr/>
          <p:nvPr/>
        </p:nvSpPr>
        <p:spPr>
          <a:xfrm>
            <a:off x="4352544" y="2452663"/>
            <a:ext cx="2176200" cy="1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A37"/>
              </a:buClr>
              <a:buSzPts val="740"/>
              <a:buFont typeface="Roboto"/>
              <a:buNone/>
            </a:pPr>
            <a:r>
              <a:rPr lang="en-US" sz="740">
                <a:solidFill>
                  <a:srgbClr val="1F2A37"/>
                </a:solidFill>
                <a:latin typeface="Roboto"/>
                <a:ea typeface="Roboto"/>
                <a:cs typeface="Roboto"/>
                <a:sym typeface="Roboto"/>
              </a:rPr>
              <a:t>brakuje kontekstu lub danych wejściowych</a:t>
            </a:r>
            <a:endParaRPr sz="74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" name="Google Shape;30;p1"/>
          <p:cNvSpPr/>
          <p:nvPr/>
        </p:nvSpPr>
        <p:spPr>
          <a:xfrm>
            <a:off x="4206240" y="2673948"/>
            <a:ext cx="100500" cy="100500"/>
          </a:xfrm>
          <a:prstGeom prst="rect">
            <a:avLst/>
          </a:prstGeom>
          <a:solidFill>
            <a:srgbClr val="FFFFFF"/>
          </a:solidFill>
          <a:ln cap="flat" cmpd="sng" w="10150">
            <a:solidFill>
              <a:srgbClr val="668ED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" name="Google Shape;31;p1"/>
          <p:cNvSpPr/>
          <p:nvPr/>
        </p:nvSpPr>
        <p:spPr>
          <a:xfrm>
            <a:off x="4352544" y="2662975"/>
            <a:ext cx="2176200" cy="1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A37"/>
              </a:buClr>
              <a:buSzPts val="740"/>
              <a:buFont typeface="Roboto"/>
              <a:buNone/>
            </a:pPr>
            <a:r>
              <a:rPr lang="en-US" sz="740">
                <a:solidFill>
                  <a:srgbClr val="1F2A37"/>
                </a:solidFill>
                <a:latin typeface="Roboto"/>
                <a:ea typeface="Roboto"/>
                <a:cs typeface="Roboto"/>
                <a:sym typeface="Roboto"/>
              </a:rPr>
              <a:t>nie określono odbiorcy</a:t>
            </a:r>
            <a:endParaRPr sz="74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2" name="Google Shape;32;p1"/>
          <p:cNvSpPr/>
          <p:nvPr/>
        </p:nvSpPr>
        <p:spPr>
          <a:xfrm>
            <a:off x="4206240" y="2884260"/>
            <a:ext cx="100500" cy="100500"/>
          </a:xfrm>
          <a:prstGeom prst="rect">
            <a:avLst/>
          </a:prstGeom>
          <a:solidFill>
            <a:srgbClr val="FFFFFF"/>
          </a:solidFill>
          <a:ln cap="flat" cmpd="sng" w="10150">
            <a:solidFill>
              <a:srgbClr val="668ED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1"/>
          <p:cNvSpPr/>
          <p:nvPr/>
        </p:nvSpPr>
        <p:spPr>
          <a:xfrm>
            <a:off x="4352544" y="2873287"/>
            <a:ext cx="2176200" cy="1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A37"/>
              </a:buClr>
              <a:buSzPts val="740"/>
              <a:buFont typeface="Roboto"/>
              <a:buNone/>
            </a:pPr>
            <a:r>
              <a:rPr lang="en-US" sz="740">
                <a:solidFill>
                  <a:srgbClr val="1F2A37"/>
                </a:solidFill>
                <a:latin typeface="Roboto"/>
                <a:ea typeface="Roboto"/>
                <a:cs typeface="Roboto"/>
                <a:sym typeface="Roboto"/>
              </a:rPr>
              <a:t>zadanie jest zbyt szerokie</a:t>
            </a:r>
            <a:endParaRPr sz="74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4" name="Google Shape;34;p1"/>
          <p:cNvSpPr/>
          <p:nvPr/>
        </p:nvSpPr>
        <p:spPr>
          <a:xfrm>
            <a:off x="4206240" y="3094572"/>
            <a:ext cx="100500" cy="100500"/>
          </a:xfrm>
          <a:prstGeom prst="rect">
            <a:avLst/>
          </a:prstGeom>
          <a:solidFill>
            <a:srgbClr val="FFFFFF"/>
          </a:solidFill>
          <a:ln cap="flat" cmpd="sng" w="10150">
            <a:solidFill>
              <a:srgbClr val="668ED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" name="Google Shape;35;p1"/>
          <p:cNvSpPr/>
          <p:nvPr/>
        </p:nvSpPr>
        <p:spPr>
          <a:xfrm>
            <a:off x="4352544" y="3083599"/>
            <a:ext cx="2176200" cy="1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A37"/>
              </a:buClr>
              <a:buSzPts val="740"/>
              <a:buFont typeface="Roboto"/>
              <a:buNone/>
            </a:pPr>
            <a:r>
              <a:rPr lang="en-US" sz="740">
                <a:solidFill>
                  <a:srgbClr val="1F2A37"/>
                </a:solidFill>
                <a:latin typeface="Roboto"/>
                <a:ea typeface="Roboto"/>
                <a:cs typeface="Roboto"/>
                <a:sym typeface="Roboto"/>
              </a:rPr>
              <a:t>brakuje ograniczeń</a:t>
            </a:r>
            <a:endParaRPr sz="74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6" name="Google Shape;36;p1"/>
          <p:cNvSpPr/>
          <p:nvPr/>
        </p:nvSpPr>
        <p:spPr>
          <a:xfrm>
            <a:off x="4206240" y="3304884"/>
            <a:ext cx="100500" cy="100500"/>
          </a:xfrm>
          <a:prstGeom prst="rect">
            <a:avLst/>
          </a:prstGeom>
          <a:solidFill>
            <a:srgbClr val="FFFFFF"/>
          </a:solidFill>
          <a:ln cap="flat" cmpd="sng" w="10150">
            <a:solidFill>
              <a:srgbClr val="668ED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1"/>
          <p:cNvSpPr/>
          <p:nvPr/>
        </p:nvSpPr>
        <p:spPr>
          <a:xfrm>
            <a:off x="4352544" y="3293911"/>
            <a:ext cx="2176200" cy="1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A37"/>
              </a:buClr>
              <a:buSzPts val="740"/>
              <a:buFont typeface="Roboto"/>
              <a:buNone/>
            </a:pPr>
            <a:r>
              <a:rPr lang="en-US" sz="740">
                <a:solidFill>
                  <a:srgbClr val="1F2A37"/>
                </a:solidFill>
                <a:latin typeface="Roboto"/>
                <a:ea typeface="Roboto"/>
                <a:cs typeface="Roboto"/>
                <a:sym typeface="Roboto"/>
              </a:rPr>
              <a:t>nie podano formatu odpowiedzi</a:t>
            </a:r>
            <a:endParaRPr sz="74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" name="Google Shape;38;p1"/>
          <p:cNvSpPr/>
          <p:nvPr/>
        </p:nvSpPr>
        <p:spPr>
          <a:xfrm>
            <a:off x="4206240" y="3515196"/>
            <a:ext cx="100500" cy="100500"/>
          </a:xfrm>
          <a:prstGeom prst="rect">
            <a:avLst/>
          </a:prstGeom>
          <a:solidFill>
            <a:srgbClr val="FFFFFF"/>
          </a:solidFill>
          <a:ln cap="flat" cmpd="sng" w="10150">
            <a:solidFill>
              <a:srgbClr val="668ED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1"/>
          <p:cNvSpPr/>
          <p:nvPr/>
        </p:nvSpPr>
        <p:spPr>
          <a:xfrm>
            <a:off x="4352544" y="3504223"/>
            <a:ext cx="2176200" cy="1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A37"/>
              </a:buClr>
              <a:buSzPts val="740"/>
              <a:buFont typeface="Roboto"/>
              <a:buNone/>
            </a:pPr>
            <a:r>
              <a:rPr lang="en-US" sz="740">
                <a:solidFill>
                  <a:srgbClr val="1F2A37"/>
                </a:solidFill>
                <a:latin typeface="Roboto"/>
                <a:ea typeface="Roboto"/>
                <a:cs typeface="Roboto"/>
                <a:sym typeface="Roboto"/>
              </a:rPr>
              <a:t>brakuje kryteriów jakości</a:t>
            </a:r>
            <a:endParaRPr sz="74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0" name="Google Shape;40;p1"/>
          <p:cNvSpPr/>
          <p:nvPr/>
        </p:nvSpPr>
        <p:spPr>
          <a:xfrm>
            <a:off x="4206240" y="3725508"/>
            <a:ext cx="100500" cy="100500"/>
          </a:xfrm>
          <a:prstGeom prst="rect">
            <a:avLst/>
          </a:prstGeom>
          <a:solidFill>
            <a:srgbClr val="FFFFFF"/>
          </a:solidFill>
          <a:ln cap="flat" cmpd="sng" w="10150">
            <a:solidFill>
              <a:srgbClr val="668ED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1"/>
          <p:cNvSpPr/>
          <p:nvPr/>
        </p:nvSpPr>
        <p:spPr>
          <a:xfrm>
            <a:off x="4352544" y="3714535"/>
            <a:ext cx="2176200" cy="1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A37"/>
              </a:buClr>
              <a:buSzPts val="740"/>
              <a:buFont typeface="Roboto"/>
              <a:buNone/>
            </a:pPr>
            <a:r>
              <a:rPr lang="en-US" sz="740">
                <a:solidFill>
                  <a:srgbClr val="1F2A37"/>
                </a:solidFill>
                <a:latin typeface="Roboto"/>
                <a:ea typeface="Roboto"/>
                <a:cs typeface="Roboto"/>
                <a:sym typeface="Roboto"/>
              </a:rPr>
              <a:t>AI może zgadywać lub wymyślać informacje</a:t>
            </a:r>
            <a:endParaRPr sz="74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2" name="Google Shape;42;p1"/>
          <p:cNvSpPr/>
          <p:nvPr/>
        </p:nvSpPr>
        <p:spPr>
          <a:xfrm>
            <a:off x="7955280" y="1664208"/>
            <a:ext cx="3612000" cy="18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F2A37"/>
              </a:buClr>
              <a:buSzPts val="1258"/>
              <a:buFont typeface="Roboto"/>
              <a:buNone/>
            </a:pPr>
            <a:r>
              <a:rPr b="1" lang="en-US" sz="1258">
                <a:solidFill>
                  <a:srgbClr val="1F2A37"/>
                </a:solidFill>
                <a:latin typeface="Roboto"/>
                <a:ea typeface="Roboto"/>
                <a:cs typeface="Roboto"/>
                <a:sym typeface="Roboto"/>
              </a:rPr>
              <a:t>3. ZAKRES PRZEBUDOWY</a:t>
            </a:r>
            <a:endParaRPr sz="1258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3" name="Google Shape;43;p1"/>
          <p:cNvSpPr/>
          <p:nvPr/>
        </p:nvSpPr>
        <p:spPr>
          <a:xfrm>
            <a:off x="7955280" y="1892808"/>
            <a:ext cx="3611880" cy="22860"/>
          </a:xfrm>
          <a:prstGeom prst="rect">
            <a:avLst/>
          </a:prstGeom>
          <a:solidFill>
            <a:srgbClr val="8C6CE6"/>
          </a:solidFill>
          <a:ln cap="flat" cmpd="sng" w="12700">
            <a:solidFill>
              <a:srgbClr val="8C6C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Google Shape;44;p1"/>
          <p:cNvSpPr/>
          <p:nvPr/>
        </p:nvSpPr>
        <p:spPr>
          <a:xfrm>
            <a:off x="7955280" y="2039112"/>
            <a:ext cx="1709928" cy="457200"/>
          </a:xfrm>
          <a:prstGeom prst="roundRect">
            <a:avLst>
              <a:gd fmla="val 12000" name="adj"/>
            </a:avLst>
          </a:prstGeom>
          <a:solidFill>
            <a:srgbClr val="F0EBFF"/>
          </a:solidFill>
          <a:ln cap="flat" cmpd="sng" w="12700">
            <a:solidFill>
              <a:srgbClr val="C7B9F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" name="Google Shape;45;p1"/>
          <p:cNvSpPr/>
          <p:nvPr/>
        </p:nvSpPr>
        <p:spPr>
          <a:xfrm>
            <a:off x="8051270" y="2080212"/>
            <a:ext cx="1444800" cy="1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B677A"/>
              </a:buClr>
              <a:buSzPts val="800"/>
              <a:buFont typeface="Roboto"/>
              <a:buNone/>
            </a:pPr>
            <a:r>
              <a:rPr lang="en-US" sz="800">
                <a:solidFill>
                  <a:srgbClr val="5B677A"/>
                </a:solidFill>
                <a:latin typeface="Roboto"/>
                <a:ea typeface="Roboto"/>
                <a:cs typeface="Roboto"/>
                <a:sym typeface="Roboto"/>
              </a:rPr>
              <a:t>Jaki ma być rezultat?</a:t>
            </a:r>
            <a:endParaRPr sz="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6" name="Google Shape;46;p1"/>
          <p:cNvSpPr/>
          <p:nvPr/>
        </p:nvSpPr>
        <p:spPr>
          <a:xfrm>
            <a:off x="9802368" y="2039112"/>
            <a:ext cx="1709928" cy="457200"/>
          </a:xfrm>
          <a:prstGeom prst="roundRect">
            <a:avLst>
              <a:gd fmla="val 12000" name="adj"/>
            </a:avLst>
          </a:prstGeom>
          <a:solidFill>
            <a:srgbClr val="F0EBFF"/>
          </a:solidFill>
          <a:ln cap="flat" cmpd="sng" w="12700">
            <a:solidFill>
              <a:srgbClr val="C7B9F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1"/>
          <p:cNvSpPr/>
          <p:nvPr/>
        </p:nvSpPr>
        <p:spPr>
          <a:xfrm>
            <a:off x="9893833" y="2084850"/>
            <a:ext cx="1444800" cy="1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B677A"/>
              </a:buClr>
              <a:buSzPts val="800"/>
              <a:buFont typeface="Roboto"/>
              <a:buNone/>
            </a:pPr>
            <a:r>
              <a:rPr lang="en-US" sz="800">
                <a:solidFill>
                  <a:srgbClr val="5B677A"/>
                </a:solidFill>
                <a:latin typeface="Roboto"/>
                <a:ea typeface="Roboto"/>
                <a:cs typeface="Roboto"/>
                <a:sym typeface="Roboto"/>
              </a:rPr>
              <a:t>Jakie informacje są potrzebne?</a:t>
            </a:r>
            <a:endParaRPr sz="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8" name="Google Shape;48;p1"/>
          <p:cNvSpPr/>
          <p:nvPr/>
        </p:nvSpPr>
        <p:spPr>
          <a:xfrm>
            <a:off x="7955280" y="2606040"/>
            <a:ext cx="1709928" cy="457200"/>
          </a:xfrm>
          <a:prstGeom prst="roundRect">
            <a:avLst>
              <a:gd fmla="val 12000" name="adj"/>
            </a:avLst>
          </a:prstGeom>
          <a:solidFill>
            <a:srgbClr val="F0EBFF"/>
          </a:solidFill>
          <a:ln cap="flat" cmpd="sng" w="12700">
            <a:solidFill>
              <a:srgbClr val="C7B9F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1"/>
          <p:cNvSpPr/>
          <p:nvPr/>
        </p:nvSpPr>
        <p:spPr>
          <a:xfrm>
            <a:off x="8051283" y="2667790"/>
            <a:ext cx="1444800" cy="1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B677A"/>
              </a:buClr>
              <a:buSzPts val="800"/>
              <a:buFont typeface="Roboto"/>
              <a:buNone/>
            </a:pPr>
            <a:r>
              <a:rPr lang="en-US" sz="800">
                <a:solidFill>
                  <a:srgbClr val="5B677A"/>
                </a:solidFill>
                <a:latin typeface="Roboto"/>
                <a:ea typeface="Roboto"/>
                <a:cs typeface="Roboto"/>
                <a:sym typeface="Roboto"/>
              </a:rPr>
              <a:t>Dla kogo powstaje odpowiedź?</a:t>
            </a:r>
            <a:endParaRPr sz="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0" name="Google Shape;50;p1"/>
          <p:cNvSpPr/>
          <p:nvPr/>
        </p:nvSpPr>
        <p:spPr>
          <a:xfrm>
            <a:off x="9802368" y="2606040"/>
            <a:ext cx="1709928" cy="457200"/>
          </a:xfrm>
          <a:prstGeom prst="roundRect">
            <a:avLst>
              <a:gd fmla="val 12000" name="adj"/>
            </a:avLst>
          </a:prstGeom>
          <a:solidFill>
            <a:srgbClr val="F0EBFF"/>
          </a:solidFill>
          <a:ln cap="flat" cmpd="sng" w="12700">
            <a:solidFill>
              <a:srgbClr val="C7B9F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1"/>
          <p:cNvSpPr/>
          <p:nvPr/>
        </p:nvSpPr>
        <p:spPr>
          <a:xfrm>
            <a:off x="9893833" y="2679190"/>
            <a:ext cx="1444800" cy="1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B677A"/>
              </a:buClr>
              <a:buSzPts val="800"/>
              <a:buFont typeface="Roboto"/>
              <a:buNone/>
            </a:pPr>
            <a:r>
              <a:rPr lang="en-US" sz="800">
                <a:solidFill>
                  <a:srgbClr val="5B677A"/>
                </a:solidFill>
                <a:latin typeface="Roboto"/>
                <a:ea typeface="Roboto"/>
                <a:cs typeface="Roboto"/>
                <a:sym typeface="Roboto"/>
              </a:rPr>
              <a:t>Co AI ma zrobić krok po kroku?</a:t>
            </a:r>
            <a:endParaRPr sz="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2" name="Google Shape;52;p1"/>
          <p:cNvSpPr/>
          <p:nvPr/>
        </p:nvSpPr>
        <p:spPr>
          <a:xfrm>
            <a:off x="7955280" y="3172968"/>
            <a:ext cx="1709928" cy="457200"/>
          </a:xfrm>
          <a:prstGeom prst="roundRect">
            <a:avLst>
              <a:gd fmla="val 12000" name="adj"/>
            </a:avLst>
          </a:prstGeom>
          <a:solidFill>
            <a:srgbClr val="F0EBFF"/>
          </a:solidFill>
          <a:ln cap="flat" cmpd="sng" w="12700">
            <a:solidFill>
              <a:srgbClr val="C7B9F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1"/>
          <p:cNvSpPr/>
          <p:nvPr/>
        </p:nvSpPr>
        <p:spPr>
          <a:xfrm>
            <a:off x="8051283" y="3245056"/>
            <a:ext cx="1444800" cy="1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B677A"/>
              </a:buClr>
              <a:buSzPts val="800"/>
              <a:buFont typeface="Roboto"/>
              <a:buNone/>
            </a:pPr>
            <a:r>
              <a:rPr lang="en-US" sz="800">
                <a:solidFill>
                  <a:srgbClr val="5B677A"/>
                </a:solidFill>
                <a:latin typeface="Roboto"/>
                <a:ea typeface="Roboto"/>
                <a:cs typeface="Roboto"/>
                <a:sym typeface="Roboto"/>
              </a:rPr>
              <a:t>Czego nie robić?</a:t>
            </a:r>
            <a:endParaRPr sz="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4" name="Google Shape;54;p1"/>
          <p:cNvSpPr/>
          <p:nvPr/>
        </p:nvSpPr>
        <p:spPr>
          <a:xfrm>
            <a:off x="9802368" y="3172968"/>
            <a:ext cx="1709928" cy="457200"/>
          </a:xfrm>
          <a:prstGeom prst="roundRect">
            <a:avLst>
              <a:gd fmla="val 12000" name="adj"/>
            </a:avLst>
          </a:prstGeom>
          <a:solidFill>
            <a:srgbClr val="F0EBFF"/>
          </a:solidFill>
          <a:ln cap="flat" cmpd="sng" w="12700">
            <a:solidFill>
              <a:srgbClr val="C7B9F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"/>
          <p:cNvSpPr/>
          <p:nvPr/>
        </p:nvSpPr>
        <p:spPr>
          <a:xfrm>
            <a:off x="9893833" y="3250756"/>
            <a:ext cx="1444800" cy="1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B677A"/>
              </a:buClr>
              <a:buSzPts val="800"/>
              <a:buFont typeface="Roboto"/>
              <a:buNone/>
            </a:pPr>
            <a:r>
              <a:rPr lang="en-US" sz="800">
                <a:solidFill>
                  <a:srgbClr val="5B677A"/>
                </a:solidFill>
                <a:latin typeface="Roboto"/>
                <a:ea typeface="Roboto"/>
                <a:cs typeface="Roboto"/>
                <a:sym typeface="Roboto"/>
              </a:rPr>
              <a:t>W jakiej formie ma podać wynik?</a:t>
            </a:r>
            <a:endParaRPr sz="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6" name="Google Shape;56;p1"/>
          <p:cNvSpPr/>
          <p:nvPr/>
        </p:nvSpPr>
        <p:spPr>
          <a:xfrm>
            <a:off x="7955280" y="3739896"/>
            <a:ext cx="1709928" cy="457200"/>
          </a:xfrm>
          <a:prstGeom prst="roundRect">
            <a:avLst>
              <a:gd fmla="val 12000" name="adj"/>
            </a:avLst>
          </a:prstGeom>
          <a:solidFill>
            <a:srgbClr val="F0EBFF"/>
          </a:solidFill>
          <a:ln cap="flat" cmpd="sng" w="12700">
            <a:solidFill>
              <a:srgbClr val="C7B9F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1"/>
          <p:cNvSpPr/>
          <p:nvPr/>
        </p:nvSpPr>
        <p:spPr>
          <a:xfrm>
            <a:off x="8051283" y="3822296"/>
            <a:ext cx="1444800" cy="1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B677A"/>
              </a:buClr>
              <a:buSzPts val="800"/>
              <a:buFont typeface="Roboto"/>
              <a:buNone/>
            </a:pPr>
            <a:r>
              <a:rPr lang="en-US" sz="800">
                <a:solidFill>
                  <a:srgbClr val="5B677A"/>
                </a:solidFill>
                <a:latin typeface="Roboto"/>
                <a:ea typeface="Roboto"/>
                <a:cs typeface="Roboto"/>
                <a:sym typeface="Roboto"/>
              </a:rPr>
              <a:t>Po czym poznasz dobry wynik?</a:t>
            </a:r>
            <a:endParaRPr sz="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8" name="Google Shape;58;p1"/>
          <p:cNvSpPr/>
          <p:nvPr/>
        </p:nvSpPr>
        <p:spPr>
          <a:xfrm>
            <a:off x="9802368" y="3739896"/>
            <a:ext cx="1709928" cy="457200"/>
          </a:xfrm>
          <a:prstGeom prst="roundRect">
            <a:avLst>
              <a:gd fmla="val 12000" name="adj"/>
            </a:avLst>
          </a:prstGeom>
          <a:solidFill>
            <a:srgbClr val="F0EBFF"/>
          </a:solidFill>
          <a:ln cap="flat" cmpd="sng" w="12700">
            <a:solidFill>
              <a:srgbClr val="C7B9F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1"/>
          <p:cNvSpPr/>
          <p:nvPr/>
        </p:nvSpPr>
        <p:spPr>
          <a:xfrm>
            <a:off x="9893833" y="3819831"/>
            <a:ext cx="1444800" cy="1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B677A"/>
              </a:buClr>
              <a:buSzPts val="800"/>
              <a:buFont typeface="Roboto"/>
              <a:buNone/>
            </a:pPr>
            <a:r>
              <a:rPr lang="en-US" sz="800">
                <a:solidFill>
                  <a:srgbClr val="5B677A"/>
                </a:solidFill>
                <a:latin typeface="Roboto"/>
                <a:ea typeface="Roboto"/>
                <a:cs typeface="Roboto"/>
                <a:sym typeface="Roboto"/>
              </a:rPr>
              <a:t>Jak sprawdzisz odpowiedź?</a:t>
            </a:r>
            <a:endParaRPr sz="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0" name="Google Shape;60;p1"/>
          <p:cNvSpPr/>
          <p:nvPr/>
        </p:nvSpPr>
        <p:spPr>
          <a:xfrm>
            <a:off x="502920" y="4393292"/>
            <a:ext cx="251460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F2A37"/>
              </a:buClr>
              <a:buSzPts val="1258"/>
              <a:buFont typeface="Roboto"/>
              <a:buNone/>
            </a:pPr>
            <a:r>
              <a:rPr b="1" lang="en-US" sz="1258">
                <a:solidFill>
                  <a:srgbClr val="1F2A37"/>
                </a:solidFill>
                <a:latin typeface="Roboto"/>
                <a:ea typeface="Roboto"/>
                <a:cs typeface="Roboto"/>
                <a:sym typeface="Roboto"/>
              </a:rPr>
              <a:t>4. PROMPT 2.0</a:t>
            </a:r>
            <a:endParaRPr sz="1258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1" name="Google Shape;61;p1"/>
          <p:cNvSpPr/>
          <p:nvPr/>
        </p:nvSpPr>
        <p:spPr>
          <a:xfrm>
            <a:off x="502920" y="4621892"/>
            <a:ext cx="2514600" cy="22860"/>
          </a:xfrm>
          <a:prstGeom prst="rect">
            <a:avLst/>
          </a:prstGeom>
          <a:solidFill>
            <a:srgbClr val="66B77A"/>
          </a:solidFill>
          <a:ln cap="flat" cmpd="sng" w="12700">
            <a:solidFill>
              <a:srgbClr val="66B77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"/>
          <p:cNvSpPr/>
          <p:nvPr/>
        </p:nvSpPr>
        <p:spPr>
          <a:xfrm>
            <a:off x="502920" y="4768196"/>
            <a:ext cx="11064240" cy="1682896"/>
          </a:xfrm>
          <a:prstGeom prst="roundRect">
            <a:avLst>
              <a:gd fmla="val 4380" name="adj"/>
            </a:avLst>
          </a:prstGeom>
          <a:solidFill>
            <a:srgbClr val="FFFFFF"/>
          </a:solidFill>
          <a:ln cap="flat" cmpd="sng" w="12700">
            <a:solidFill>
              <a:srgbClr val="96D5A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1"/>
          <p:cNvSpPr/>
          <p:nvPr/>
        </p:nvSpPr>
        <p:spPr>
          <a:xfrm>
            <a:off x="502920" y="4768196"/>
            <a:ext cx="73152" cy="1252728"/>
          </a:xfrm>
          <a:prstGeom prst="rect">
            <a:avLst/>
          </a:prstGeom>
          <a:solidFill>
            <a:srgbClr val="66B77A"/>
          </a:solidFill>
          <a:ln cap="flat" cmpd="sng" w="12700">
            <a:solidFill>
              <a:srgbClr val="66B77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1"/>
          <p:cNvSpPr/>
          <p:nvPr/>
        </p:nvSpPr>
        <p:spPr>
          <a:xfrm>
            <a:off x="685800" y="4960220"/>
            <a:ext cx="3291840" cy="14630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F2A37"/>
              </a:buClr>
              <a:buSzPts val="839"/>
              <a:buFont typeface="Roboto"/>
              <a:buNone/>
            </a:pPr>
            <a:r>
              <a:rPr b="1" lang="en-US" sz="840">
                <a:solidFill>
                  <a:srgbClr val="1F2A37"/>
                </a:solidFill>
                <a:latin typeface="Roboto"/>
                <a:ea typeface="Roboto"/>
                <a:cs typeface="Roboto"/>
                <a:sym typeface="Roboto"/>
              </a:rPr>
              <a:t>Napisz poprawioną wersję promptu</a:t>
            </a:r>
            <a:endParaRPr sz="84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5" name="Google Shape;65;p1"/>
          <p:cNvSpPr/>
          <p:nvPr/>
        </p:nvSpPr>
        <p:spPr>
          <a:xfrm>
            <a:off x="685800" y="5143100"/>
            <a:ext cx="1014984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B677A"/>
              </a:buClr>
              <a:buSzPts val="810"/>
              <a:buFont typeface="Roboto"/>
              <a:buNone/>
            </a:pPr>
            <a:r>
              <a:rPr lang="en-US" sz="810">
                <a:solidFill>
                  <a:srgbClr val="5B677A"/>
                </a:solidFill>
                <a:latin typeface="Roboto"/>
                <a:ea typeface="Roboto"/>
                <a:cs typeface="Roboto"/>
                <a:sym typeface="Roboto"/>
              </a:rPr>
              <a:t>Prompt powinien być jasny, weryfikowalny i odporny na nieporozumienia.</a:t>
            </a:r>
            <a:endParaRPr sz="81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6" name="Google Shape;66;p1"/>
          <p:cNvSpPr/>
          <p:nvPr/>
        </p:nvSpPr>
        <p:spPr>
          <a:xfrm>
            <a:off x="4206240" y="3931395"/>
            <a:ext cx="100500" cy="100500"/>
          </a:xfrm>
          <a:prstGeom prst="rect">
            <a:avLst/>
          </a:prstGeom>
          <a:solidFill>
            <a:srgbClr val="FFFFFF"/>
          </a:solidFill>
          <a:ln cap="flat" cmpd="sng" w="10150">
            <a:solidFill>
              <a:srgbClr val="668ED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7" name="Google Shape;67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4700" y="255050"/>
            <a:ext cx="1237527" cy="320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Czerwonofioletowy">
      <a:dk1>
        <a:srgbClr val="000000"/>
      </a:dk1>
      <a:lt1>
        <a:srgbClr val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otyw pakietu Office">
  <a:themeElements>
    <a:clrScheme name="Pakiet 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2026-08-21T16:46:09Z</dcterms:created>
  <dc:creator>OpenAI</dc:creator>
</cp:coreProperties>
</file>