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12192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" roundtripDataSignature="AMtx7mjblbBb5mD9iGuiK3v1PuW/1PkF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656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customschemas.google.com/relationships/presentationmetadata" Target="metadata"/><Relationship Id="rId10" Type="http://schemas.openxmlformats.org/officeDocument/2006/relationships/tableStyles" Target="tableStyles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914400"/>
            <a:ext cx="4572225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" name="Google Shape;10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">
  <p:cSld name="MASTER">
    <p:bg>
      <p:bgPr>
        <a:solidFill>
          <a:srgbClr val="F4F7FB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/>
          <p:nvPr/>
        </p:nvSpPr>
        <p:spPr>
          <a:xfrm>
            <a:off x="457200" y="841248"/>
            <a:ext cx="813816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rmAutofit/>
          </a:bodyPr>
          <a:lstStyle/>
          <a:p>
            <a:pPr lvl="0">
              <a:buClr>
                <a:srgbClr val="202833"/>
              </a:buClr>
              <a:buSzPts val="1900"/>
            </a:pPr>
            <a:r>
              <a:rPr lang="en-US" sz="1900" b="1" dirty="0">
                <a:solidFill>
                  <a:srgbClr val="202833"/>
                </a:solidFill>
              </a:rPr>
              <a:t>CHOOSING THE BEST APPROACH TO THE PROBLEM</a:t>
            </a:r>
            <a:endParaRPr sz="1900" dirty="0">
              <a:solidFill>
                <a:schemeClr val="dk1"/>
              </a:solidFill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457200" y="1216152"/>
            <a:ext cx="1078992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5" tIns="125" rIns="125" bIns="125" anchor="ctr" anchorCtr="0">
            <a:normAutofit/>
          </a:bodyPr>
          <a:lstStyle/>
          <a:p>
            <a:pPr lvl="0">
              <a:buClr>
                <a:srgbClr val="5D6B7B"/>
              </a:buClr>
              <a:buSzPts val="1120"/>
            </a:pPr>
            <a:r>
              <a:rPr lang="en-US" sz="1120" dirty="0">
                <a:solidFill>
                  <a:srgbClr val="5D6B7B"/>
                </a:solidFill>
              </a:rPr>
              <a:t>Compare several versions of the problem and choose the one that best helps you design innovative action.</a:t>
            </a:r>
            <a:endParaRPr sz="112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457200" y="1874520"/>
            <a:ext cx="384048" cy="292608"/>
          </a:xfrm>
          <a:prstGeom prst="rect">
            <a:avLst/>
          </a:prstGeom>
          <a:solidFill>
            <a:srgbClr val="6389D1"/>
          </a:solidFill>
          <a:ln w="9525" cap="flat" cmpd="sng">
            <a:solidFill>
              <a:srgbClr val="6389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lang="en-US" sz="83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pl-PL" sz="83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o.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841249" y="1874525"/>
            <a:ext cx="6269700" cy="292500"/>
          </a:xfrm>
          <a:prstGeom prst="rect">
            <a:avLst/>
          </a:prstGeom>
          <a:solidFill>
            <a:srgbClr val="6389D1"/>
          </a:solidFill>
          <a:ln w="9525" cap="flat" cmpd="sng">
            <a:solidFill>
              <a:srgbClr val="6389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lvl="0" algn="ctr">
              <a:buClr>
                <a:srgbClr val="FFFFFF"/>
              </a:buClr>
              <a:buSzPts val="830"/>
            </a:pPr>
            <a:r>
              <a:rPr lang="en-US" sz="830" b="1" dirty="0">
                <a:solidFill>
                  <a:srgbClr val="FFFFFF"/>
                </a:solidFill>
              </a:rPr>
              <a:t>Proposal for approaching the problem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325271" y="1874520"/>
            <a:ext cx="1005900" cy="292500"/>
          </a:xfrm>
          <a:prstGeom prst="rect">
            <a:avLst/>
          </a:prstGeom>
          <a:solidFill>
            <a:srgbClr val="6389D1"/>
          </a:solidFill>
          <a:ln w="9525" cap="flat" cmpd="sng">
            <a:solidFill>
              <a:srgbClr val="6389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lvl="0" algn="ctr">
              <a:buClr>
                <a:srgbClr val="FFFFFF"/>
              </a:buClr>
              <a:buSzPts val="830"/>
            </a:pPr>
            <a:r>
              <a:rPr lang="en-US" sz="830" b="1" dirty="0">
                <a:solidFill>
                  <a:srgbClr val="FFFFFF"/>
                </a:solidFill>
              </a:rPr>
              <a:t>Clarity</a:t>
            </a:r>
            <a:endParaRPr lang="pl-PL" sz="830" b="1" dirty="0">
              <a:solidFill>
                <a:srgbClr val="FFFFFF"/>
              </a:solidFill>
            </a:endParaRPr>
          </a:p>
          <a:p>
            <a:pPr lvl="0" algn="ctr">
              <a:buClr>
                <a:srgbClr val="FFFFFF"/>
              </a:buClr>
              <a:buSzPts val="830"/>
            </a:pPr>
            <a:r>
              <a:rPr lang="en-US" sz="83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1–5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8331097" y="1874525"/>
            <a:ext cx="1496700" cy="292500"/>
          </a:xfrm>
          <a:prstGeom prst="rect">
            <a:avLst/>
          </a:prstGeom>
          <a:solidFill>
            <a:srgbClr val="6389D1"/>
          </a:solidFill>
          <a:ln w="9525" cap="flat" cmpd="sng">
            <a:solidFill>
              <a:srgbClr val="6389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lvl="0" algn="ctr">
              <a:buClr>
                <a:srgbClr val="FFFFFF"/>
              </a:buClr>
              <a:buSzPts val="830"/>
            </a:pPr>
            <a:r>
              <a:rPr lang="en-US" sz="830" b="1" dirty="0">
                <a:solidFill>
                  <a:srgbClr val="FFFFFF"/>
                </a:solidFill>
              </a:rPr>
              <a:t>Innovation potential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lang="en-US" sz="83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1–5 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9875716" y="1874520"/>
            <a:ext cx="1170300" cy="292500"/>
          </a:xfrm>
          <a:prstGeom prst="rect">
            <a:avLst/>
          </a:prstGeom>
          <a:solidFill>
            <a:srgbClr val="6389D1"/>
          </a:solidFill>
          <a:ln w="9525" cap="flat" cmpd="sng">
            <a:solidFill>
              <a:srgbClr val="6389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50" tIns="250" rIns="250" bIns="25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lang="en-US" sz="830" b="1" dirty="0">
                <a:solidFill>
                  <a:srgbClr val="FFFFFF"/>
                </a:solidFill>
              </a:rPr>
              <a:t>Sum</a:t>
            </a:r>
            <a:endParaRPr sz="83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457200" y="2167128"/>
            <a:ext cx="384048" cy="47548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02833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202833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860005" y="2167150"/>
            <a:ext cx="6269700" cy="4755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7325271" y="2167128"/>
            <a:ext cx="1005900" cy="4755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8331097" y="2167125"/>
            <a:ext cx="1496700" cy="4755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9875716" y="2167128"/>
            <a:ext cx="1170300" cy="4755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457200" y="2642616"/>
            <a:ext cx="384048" cy="475488"/>
          </a:xfrm>
          <a:prstGeom prst="rect">
            <a:avLst/>
          </a:prstGeom>
          <a:solidFill>
            <a:srgbClr val="EDF4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02833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202833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850555" y="2642550"/>
            <a:ext cx="6269700" cy="475500"/>
          </a:xfrm>
          <a:prstGeom prst="rect">
            <a:avLst/>
          </a:prstGeom>
          <a:solidFill>
            <a:srgbClr val="EDF4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7325271" y="2642616"/>
            <a:ext cx="1005900" cy="475500"/>
          </a:xfrm>
          <a:prstGeom prst="rect">
            <a:avLst/>
          </a:prstGeom>
          <a:solidFill>
            <a:srgbClr val="EDF4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8331097" y="2642625"/>
            <a:ext cx="1496700" cy="475500"/>
          </a:xfrm>
          <a:prstGeom prst="rect">
            <a:avLst/>
          </a:prstGeom>
          <a:solidFill>
            <a:srgbClr val="EDF4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9875716" y="2642616"/>
            <a:ext cx="1170300" cy="475500"/>
          </a:xfrm>
          <a:prstGeom prst="rect">
            <a:avLst/>
          </a:prstGeom>
          <a:solidFill>
            <a:srgbClr val="EDF4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457200" y="3118104"/>
            <a:ext cx="384048" cy="47548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02833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202833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841249" y="3118100"/>
            <a:ext cx="6269700" cy="4755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7325271" y="3118104"/>
            <a:ext cx="1005900" cy="4755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8331097" y="3118100"/>
            <a:ext cx="1496700" cy="4755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9875716" y="3118104"/>
            <a:ext cx="1170300" cy="4755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457200" y="3593592"/>
            <a:ext cx="384048" cy="475488"/>
          </a:xfrm>
          <a:prstGeom prst="rect">
            <a:avLst/>
          </a:prstGeom>
          <a:solidFill>
            <a:srgbClr val="EDF4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02833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202833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841249" y="3593600"/>
            <a:ext cx="6269700" cy="475500"/>
          </a:xfrm>
          <a:prstGeom prst="rect">
            <a:avLst/>
          </a:prstGeom>
          <a:solidFill>
            <a:srgbClr val="EDF4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7325271" y="3593592"/>
            <a:ext cx="1005900" cy="475500"/>
          </a:xfrm>
          <a:prstGeom prst="rect">
            <a:avLst/>
          </a:prstGeom>
          <a:solidFill>
            <a:srgbClr val="EDF4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8331097" y="3593600"/>
            <a:ext cx="1496700" cy="475500"/>
          </a:xfrm>
          <a:prstGeom prst="rect">
            <a:avLst/>
          </a:prstGeom>
          <a:solidFill>
            <a:srgbClr val="EDF4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9875716" y="3593592"/>
            <a:ext cx="1170300" cy="475500"/>
          </a:xfrm>
          <a:prstGeom prst="rect">
            <a:avLst/>
          </a:prstGeom>
          <a:solidFill>
            <a:srgbClr val="EDF4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0" tIns="500" rIns="500" bIns="5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457200" y="4462272"/>
            <a:ext cx="27432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202833"/>
              </a:buClr>
              <a:buSzPts val="1100"/>
            </a:pPr>
            <a:r>
              <a:rPr lang="en-US" sz="1100" b="1" dirty="0">
                <a:solidFill>
                  <a:srgbClr val="202833"/>
                </a:solidFill>
              </a:rPr>
              <a:t>Selected shot</a:t>
            </a:r>
            <a:endParaRPr sz="1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457200" y="4709160"/>
            <a:ext cx="5303520" cy="5486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50" tIns="1250" rIns="1250" bIns="125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6B7B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5989320" y="4462272"/>
            <a:ext cx="27432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202833"/>
              </a:buClr>
              <a:buSzPts val="1100"/>
            </a:pPr>
            <a:r>
              <a:rPr lang="en-US" sz="1100" b="1" dirty="0">
                <a:solidFill>
                  <a:srgbClr val="202833"/>
                </a:solidFill>
              </a:rPr>
              <a:t>Justification of the choice</a:t>
            </a:r>
            <a:endParaRPr sz="1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5989320" y="4709160"/>
            <a:ext cx="5742432" cy="5486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50" tIns="1250" rIns="1250" bIns="125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6B7B"/>
              </a:buClr>
              <a:buSzPts val="1050"/>
              <a:buFont typeface="Arial"/>
              <a:buNone/>
            </a:pPr>
            <a:endParaRPr sz="1050">
              <a:solidFill>
                <a:srgbClr val="5D6B7B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D6B7B"/>
              </a:buClr>
              <a:buSzPts val="1050"/>
              <a:buFont typeface="Arial"/>
              <a:buNone/>
            </a:pP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457200" y="5532120"/>
            <a:ext cx="24688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202833"/>
              </a:buClr>
              <a:buSzPts val="1100"/>
            </a:pPr>
            <a:r>
              <a:rPr lang="pl-PL" sz="1100" b="1" dirty="0">
                <a:solidFill>
                  <a:schemeClr val="dk1"/>
                </a:solidFill>
              </a:rPr>
              <a:t>The </a:t>
            </a:r>
            <a:r>
              <a:rPr lang="pl-PL" sz="1100" b="1" dirty="0" err="1">
                <a:solidFill>
                  <a:schemeClr val="dk1"/>
                </a:solidFill>
              </a:rPr>
              <a:t>first</a:t>
            </a:r>
            <a:r>
              <a:rPr lang="pl-PL" sz="1100" b="1" dirty="0">
                <a:solidFill>
                  <a:schemeClr val="dk1"/>
                </a:solidFill>
              </a:rPr>
              <a:t> design step</a:t>
            </a:r>
            <a:endParaRPr sz="11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457200" y="5779008"/>
            <a:ext cx="11274552" cy="411480"/>
          </a:xfrm>
          <a:prstGeom prst="rect">
            <a:avLst/>
          </a:prstGeom>
          <a:solidFill>
            <a:srgbClr val="EDF4FF"/>
          </a:solidFill>
          <a:ln w="9525" cap="flat" cmpd="sng">
            <a:solidFill>
              <a:srgbClr val="D5E1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50" tIns="1250" rIns="1250" bIns="1250" anchor="ctr" anchorCtr="0">
            <a:normAutofit/>
          </a:bodyPr>
          <a:lstStyle/>
          <a:p>
            <a:pPr lvl="0">
              <a:buClr>
                <a:srgbClr val="5D6B7B"/>
              </a:buClr>
              <a:buSzPts val="1050"/>
            </a:pPr>
            <a:r>
              <a:rPr lang="en-US" sz="1050" dirty="0">
                <a:solidFill>
                  <a:srgbClr val="5D6B7B"/>
                </a:solidFill>
              </a:rPr>
              <a:t>What will we do in the next few minutes to test this new approach to the problem?</a:t>
            </a:r>
            <a:endParaRPr sz="10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457200" y="6611112"/>
            <a:ext cx="6217920" cy="109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lvl="0">
              <a:buClr>
                <a:srgbClr val="AAB4C1"/>
              </a:buClr>
              <a:buSzPts val="550"/>
            </a:pPr>
            <a:r>
              <a:rPr lang="pl-PL" sz="650" dirty="0">
                <a:solidFill>
                  <a:srgbClr val="AAB4C1"/>
                </a:solidFill>
              </a:rPr>
              <a:t>P</a:t>
            </a:r>
            <a:r>
              <a:rPr lang="en-US" sz="650" dirty="0" err="1">
                <a:solidFill>
                  <a:srgbClr val="AAB4C1"/>
                </a:solidFill>
              </a:rPr>
              <a:t>roject</a:t>
            </a:r>
            <a:r>
              <a:rPr lang="en-US" sz="650" dirty="0">
                <a:solidFill>
                  <a:srgbClr val="AAB4C1"/>
                </a:solidFill>
              </a:rPr>
              <a:t> financed by the National Agency for Academic Exchange (NAWA) | </a:t>
            </a:r>
            <a:r>
              <a:rPr lang="en-US" sz="650" dirty="0" err="1">
                <a:solidFill>
                  <a:srgbClr val="AAB4C1"/>
                </a:solidFill>
              </a:rPr>
              <a:t>Gdańsk</a:t>
            </a:r>
            <a:r>
              <a:rPr lang="en-US" sz="650" dirty="0">
                <a:solidFill>
                  <a:srgbClr val="AAB4C1"/>
                </a:solidFill>
              </a:rPr>
              <a:t> University of Technology 2026</a:t>
            </a:r>
            <a:endParaRPr sz="65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Google Shape;47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700" y="255050"/>
            <a:ext cx="1237527" cy="32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91</Words>
  <Application>Microsoft Office PowerPoint</Application>
  <PresentationFormat>Panoramiczny</PresentationFormat>
  <Paragraphs>19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OpenAI</dc:creator>
  <cp:lastModifiedBy>Izabela Kozak</cp:lastModifiedBy>
  <cp:revision>2</cp:revision>
  <dcterms:created xsi:type="dcterms:W3CDTF">2026-08-21T06:52:38Z</dcterms:created>
  <dcterms:modified xsi:type="dcterms:W3CDTF">2026-09-15T10:31:39Z</dcterms:modified>
</cp:coreProperties>
</file>