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6" roundtripDataSignature="AMtx7mjblbBb5mD9iGuiK3v1PuW/1PkFf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914400"/>
            <a:ext cx="4572225" cy="4572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5791200"/>
            <a:ext cx="5486400" cy="548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:notes"/>
          <p:cNvSpPr/>
          <p:nvPr>
            <p:ph idx="2" type="sldImg"/>
          </p:nvPr>
        </p:nvSpPr>
        <p:spPr>
          <a:xfrm>
            <a:off x="0" y="0"/>
            <a:ext cx="3000000" cy="3000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" name="Google Shape;10;p2:notes"/>
          <p:cNvSpPr txBox="1"/>
          <p:nvPr>
            <p:ph idx="1" type="body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2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Google Shape;11;p2:notes"/>
          <p:cNvSpPr txBox="1"/>
          <p:nvPr>
            <p:ph idx="12" type="sldNum"/>
          </p:nvPr>
        </p:nvSpPr>
        <p:spPr>
          <a:xfrm>
            <a:off x="0" y="0"/>
            <a:ext cx="3000000" cy="300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sz="18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STER">
  <p:cSld name="MASTER">
    <p:bg>
      <p:bgPr>
        <a:solidFill>
          <a:srgbClr val="F4F7FB"/>
        </a:solidFill>
      </p:bgPr>
    </p:bg>
    <p:spTree>
      <p:nvGrpSpPr>
        <p:cNvPr id="6" name="Shape 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7" name="Shape 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4F7FB"/>
        </a:solidFill>
      </p:bgPr>
    </p:bg>
    <p:spTree>
      <p:nvGrpSpPr>
        <p:cNvPr id="12" name="Shape 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Google Shape;13;p2"/>
          <p:cNvSpPr/>
          <p:nvPr/>
        </p:nvSpPr>
        <p:spPr>
          <a:xfrm>
            <a:off x="457200" y="841248"/>
            <a:ext cx="8138160" cy="320040"/>
          </a:xfrm>
          <a:prstGeom prst="rect">
            <a:avLst/>
          </a:prstGeom>
          <a:noFill/>
          <a:ln>
            <a:noFill/>
          </a:ln>
        </p:spPr>
        <p:txBody>
          <a:bodyPr anchorCtr="0" anchor="ctr" bIns="125" lIns="125" spcFirstLastPara="1" rIns="125" wrap="square" tIns="12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1900"/>
              <a:buFont typeface="Play"/>
              <a:buNone/>
            </a:pPr>
            <a:r>
              <a:rPr b="1" lang="en-US" sz="1900">
                <a:solidFill>
                  <a:srgbClr val="202833"/>
                </a:solidFill>
              </a:rPr>
              <a:t>WYBÓR NAJLEPSZEGO UJĘCIA PROBLEMU</a:t>
            </a:r>
            <a:endParaRPr sz="1900">
              <a:solidFill>
                <a:schemeClr val="dk1"/>
              </a:solidFill>
            </a:endParaRPr>
          </a:p>
        </p:txBody>
      </p:sp>
      <p:sp>
        <p:nvSpPr>
          <p:cNvPr id="14" name="Google Shape;14;p2"/>
          <p:cNvSpPr/>
          <p:nvPr/>
        </p:nvSpPr>
        <p:spPr>
          <a:xfrm>
            <a:off x="457200" y="1216152"/>
            <a:ext cx="10789920" cy="219456"/>
          </a:xfrm>
          <a:prstGeom prst="rect">
            <a:avLst/>
          </a:prstGeom>
          <a:noFill/>
          <a:ln>
            <a:noFill/>
          </a:ln>
        </p:spPr>
        <p:txBody>
          <a:bodyPr anchorCtr="0" anchor="ctr" bIns="125" lIns="125" spcFirstLastPara="1" rIns="125" wrap="square" tIns="125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6B7B"/>
              </a:buClr>
              <a:buSzPts val="1120"/>
              <a:buFont typeface="Arial"/>
              <a:buNone/>
            </a:pPr>
            <a:r>
              <a:rPr lang="en-US" sz="1120">
                <a:solidFill>
                  <a:srgbClr val="5D6B7B"/>
                </a:solidFill>
                <a:latin typeface="Arial"/>
                <a:ea typeface="Arial"/>
                <a:cs typeface="Arial"/>
                <a:sym typeface="Arial"/>
              </a:rPr>
              <a:t>Porównaj kilka wersji problemu i wybierz tę, która najlepiej pomaga zaprojektować </a:t>
            </a:r>
            <a:r>
              <a:rPr lang="en-US" sz="1120">
                <a:solidFill>
                  <a:srgbClr val="5D6B7B"/>
                </a:solidFill>
              </a:rPr>
              <a:t>innowacyjne </a:t>
            </a:r>
            <a:r>
              <a:rPr lang="en-US" sz="1120">
                <a:solidFill>
                  <a:srgbClr val="5D6B7B"/>
                </a:solidFill>
                <a:latin typeface="Arial"/>
                <a:ea typeface="Arial"/>
                <a:cs typeface="Arial"/>
                <a:sym typeface="Arial"/>
              </a:rPr>
              <a:t>działanie.</a:t>
            </a:r>
            <a:endParaRPr sz="112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" name="Google Shape;15;p2"/>
          <p:cNvSpPr/>
          <p:nvPr/>
        </p:nvSpPr>
        <p:spPr>
          <a:xfrm>
            <a:off x="457200" y="1874520"/>
            <a:ext cx="384048" cy="292608"/>
          </a:xfrm>
          <a:prstGeom prst="rect">
            <a:avLst/>
          </a:prstGeom>
          <a:solidFill>
            <a:srgbClr val="6389D1"/>
          </a:solidFill>
          <a:ln cap="flat" cmpd="sng" w="9525">
            <a:solidFill>
              <a:srgbClr val="6389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0" lIns="250" spcFirstLastPara="1" rIns="250" wrap="square" tIns="25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Nr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" name="Google Shape;16;p2"/>
          <p:cNvSpPr/>
          <p:nvPr/>
        </p:nvSpPr>
        <p:spPr>
          <a:xfrm>
            <a:off x="841249" y="1874525"/>
            <a:ext cx="6269700" cy="292500"/>
          </a:xfrm>
          <a:prstGeom prst="rect">
            <a:avLst/>
          </a:prstGeom>
          <a:solidFill>
            <a:srgbClr val="6389D1"/>
          </a:solidFill>
          <a:ln cap="flat" cmpd="sng" w="9525">
            <a:solidFill>
              <a:srgbClr val="6389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0" lIns="250" spcFirstLastPara="1" rIns="250" wrap="square" tIns="25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</a:rPr>
              <a:t>Propozycja ujęcia</a:t>
            </a: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 problemu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" name="Google Shape;17;p2"/>
          <p:cNvSpPr/>
          <p:nvPr/>
        </p:nvSpPr>
        <p:spPr>
          <a:xfrm>
            <a:off x="7325271" y="1874520"/>
            <a:ext cx="1005900" cy="292500"/>
          </a:xfrm>
          <a:prstGeom prst="rect">
            <a:avLst/>
          </a:prstGeom>
          <a:solidFill>
            <a:srgbClr val="6389D1"/>
          </a:solidFill>
          <a:ln cap="flat" cmpd="sng" w="9525">
            <a:solidFill>
              <a:srgbClr val="6389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0" lIns="250" spcFirstLastPara="1" rIns="250" wrap="square" tIns="25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</a:rPr>
              <a:t>Klarowność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" name="Google Shape;18;p2"/>
          <p:cNvSpPr/>
          <p:nvPr/>
        </p:nvSpPr>
        <p:spPr>
          <a:xfrm>
            <a:off x="8331097" y="1874525"/>
            <a:ext cx="1496700" cy="292500"/>
          </a:xfrm>
          <a:prstGeom prst="rect">
            <a:avLst/>
          </a:prstGeom>
          <a:solidFill>
            <a:srgbClr val="6389D1"/>
          </a:solidFill>
          <a:ln cap="flat" cmpd="sng" w="9525">
            <a:solidFill>
              <a:srgbClr val="6389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0" lIns="250" spcFirstLastPara="1" rIns="250" wrap="square" tIns="25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Potencjał innowacyjny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1–5 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19;p2"/>
          <p:cNvSpPr/>
          <p:nvPr/>
        </p:nvSpPr>
        <p:spPr>
          <a:xfrm>
            <a:off x="9875716" y="1874520"/>
            <a:ext cx="1170300" cy="292500"/>
          </a:xfrm>
          <a:prstGeom prst="rect">
            <a:avLst/>
          </a:prstGeom>
          <a:solidFill>
            <a:srgbClr val="6389D1"/>
          </a:solidFill>
          <a:ln cap="flat" cmpd="sng" w="9525">
            <a:solidFill>
              <a:srgbClr val="6389D1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250" lIns="250" spcFirstLastPara="1" rIns="250" wrap="square" tIns="25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830"/>
              <a:buFont typeface="Arial"/>
              <a:buNone/>
            </a:pPr>
            <a:r>
              <a:rPr b="1" lang="en-US" sz="830">
                <a:solidFill>
                  <a:srgbClr val="FFFFFF"/>
                </a:solidFill>
              </a:rPr>
              <a:t>Suma</a:t>
            </a:r>
            <a:endParaRPr sz="83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" name="Google Shape;20;p2"/>
          <p:cNvSpPr/>
          <p:nvPr/>
        </p:nvSpPr>
        <p:spPr>
          <a:xfrm>
            <a:off x="457200" y="2167128"/>
            <a:ext cx="384048" cy="47548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" name="Google Shape;21;p2"/>
          <p:cNvSpPr/>
          <p:nvPr/>
        </p:nvSpPr>
        <p:spPr>
          <a:xfrm>
            <a:off x="860005" y="2167150"/>
            <a:ext cx="62697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" name="Google Shape;22;p2"/>
          <p:cNvSpPr/>
          <p:nvPr/>
        </p:nvSpPr>
        <p:spPr>
          <a:xfrm>
            <a:off x="7325271" y="2167128"/>
            <a:ext cx="10059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" name="Google Shape;23;p2"/>
          <p:cNvSpPr/>
          <p:nvPr/>
        </p:nvSpPr>
        <p:spPr>
          <a:xfrm>
            <a:off x="8331097" y="2167125"/>
            <a:ext cx="14967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" name="Google Shape;24;p2"/>
          <p:cNvSpPr/>
          <p:nvPr/>
        </p:nvSpPr>
        <p:spPr>
          <a:xfrm>
            <a:off x="9875716" y="2167128"/>
            <a:ext cx="11703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" name="Google Shape;25;p2"/>
          <p:cNvSpPr/>
          <p:nvPr/>
        </p:nvSpPr>
        <p:spPr>
          <a:xfrm>
            <a:off x="457200" y="2642616"/>
            <a:ext cx="384048" cy="475488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26;p2"/>
          <p:cNvSpPr/>
          <p:nvPr/>
        </p:nvSpPr>
        <p:spPr>
          <a:xfrm>
            <a:off x="850555" y="2642550"/>
            <a:ext cx="6269700" cy="475500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" name="Google Shape;27;p2"/>
          <p:cNvSpPr/>
          <p:nvPr/>
        </p:nvSpPr>
        <p:spPr>
          <a:xfrm>
            <a:off x="7325271" y="2642616"/>
            <a:ext cx="1005900" cy="475500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" name="Google Shape;28;p2"/>
          <p:cNvSpPr/>
          <p:nvPr/>
        </p:nvSpPr>
        <p:spPr>
          <a:xfrm>
            <a:off x="8331097" y="2642625"/>
            <a:ext cx="1496700" cy="475500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" name="Google Shape;29;p2"/>
          <p:cNvSpPr/>
          <p:nvPr/>
        </p:nvSpPr>
        <p:spPr>
          <a:xfrm>
            <a:off x="9875716" y="2642616"/>
            <a:ext cx="1170300" cy="475500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30;p2"/>
          <p:cNvSpPr/>
          <p:nvPr/>
        </p:nvSpPr>
        <p:spPr>
          <a:xfrm>
            <a:off x="457200" y="3118104"/>
            <a:ext cx="384048" cy="475488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" name="Google Shape;31;p2"/>
          <p:cNvSpPr/>
          <p:nvPr/>
        </p:nvSpPr>
        <p:spPr>
          <a:xfrm>
            <a:off x="841249" y="3118100"/>
            <a:ext cx="62697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" name="Google Shape;32;p2"/>
          <p:cNvSpPr/>
          <p:nvPr/>
        </p:nvSpPr>
        <p:spPr>
          <a:xfrm>
            <a:off x="7325271" y="3118104"/>
            <a:ext cx="10059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33;p2"/>
          <p:cNvSpPr/>
          <p:nvPr/>
        </p:nvSpPr>
        <p:spPr>
          <a:xfrm>
            <a:off x="8331097" y="3118100"/>
            <a:ext cx="14967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" name="Google Shape;34;p2"/>
          <p:cNvSpPr/>
          <p:nvPr/>
        </p:nvSpPr>
        <p:spPr>
          <a:xfrm>
            <a:off x="9875716" y="3118104"/>
            <a:ext cx="1170300" cy="47550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" name="Google Shape;35;p2"/>
          <p:cNvSpPr/>
          <p:nvPr/>
        </p:nvSpPr>
        <p:spPr>
          <a:xfrm>
            <a:off x="457200" y="3593592"/>
            <a:ext cx="384048" cy="475488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800"/>
              <a:buFont typeface="Arial"/>
              <a:buNone/>
            </a:pPr>
            <a:r>
              <a:rPr lang="en-US" sz="8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" name="Google Shape;36;p2"/>
          <p:cNvSpPr/>
          <p:nvPr/>
        </p:nvSpPr>
        <p:spPr>
          <a:xfrm>
            <a:off x="841249" y="3593600"/>
            <a:ext cx="6269700" cy="475500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2"/>
          <p:cNvSpPr/>
          <p:nvPr/>
        </p:nvSpPr>
        <p:spPr>
          <a:xfrm>
            <a:off x="7325271" y="3593592"/>
            <a:ext cx="1005900" cy="475500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" name="Google Shape;38;p2"/>
          <p:cNvSpPr/>
          <p:nvPr/>
        </p:nvSpPr>
        <p:spPr>
          <a:xfrm>
            <a:off x="8331097" y="3593600"/>
            <a:ext cx="1496700" cy="475500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" name="Google Shape;39;p2"/>
          <p:cNvSpPr/>
          <p:nvPr/>
        </p:nvSpPr>
        <p:spPr>
          <a:xfrm>
            <a:off x="9875716" y="3593592"/>
            <a:ext cx="1170300" cy="475500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500" lIns="500" spcFirstLastPara="1" rIns="500" wrap="square" tIns="50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"/>
              <a:buFont typeface="Arial"/>
              <a:buNone/>
            </a:pPr>
            <a:r>
              <a:t/>
            </a:r>
            <a:endParaRPr sz="8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0" name="Google Shape;40;p2"/>
          <p:cNvSpPr/>
          <p:nvPr/>
        </p:nvSpPr>
        <p:spPr>
          <a:xfrm>
            <a:off x="457200" y="4462272"/>
            <a:ext cx="2743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Wybrane </a:t>
            </a:r>
            <a:r>
              <a:rPr b="1" lang="en-US" sz="1100">
                <a:solidFill>
                  <a:srgbClr val="202833"/>
                </a:solidFill>
              </a:rPr>
              <a:t>ujęcie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1" name="Google Shape;41;p2"/>
          <p:cNvSpPr/>
          <p:nvPr/>
        </p:nvSpPr>
        <p:spPr>
          <a:xfrm>
            <a:off x="457200" y="4709160"/>
            <a:ext cx="5303520" cy="5486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50" lIns="1250" spcFirstLastPara="1" rIns="1250" wrap="square" tIns="125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6B7B"/>
              </a:buClr>
              <a:buSzPts val="1100"/>
              <a:buFont typeface="Arial"/>
              <a:buNone/>
            </a:pPr>
            <a:r>
              <a:t/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2" name="Google Shape;42;p2"/>
          <p:cNvSpPr/>
          <p:nvPr/>
        </p:nvSpPr>
        <p:spPr>
          <a:xfrm>
            <a:off x="5989320" y="4462272"/>
            <a:ext cx="274320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Uzasadnienie wyboru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" name="Google Shape;43;p2"/>
          <p:cNvSpPr/>
          <p:nvPr/>
        </p:nvSpPr>
        <p:spPr>
          <a:xfrm>
            <a:off x="5989320" y="4709160"/>
            <a:ext cx="5742432" cy="548640"/>
          </a:xfrm>
          <a:prstGeom prst="rect">
            <a:avLst/>
          </a:prstGeom>
          <a:solidFill>
            <a:srgbClr val="FFFF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50" lIns="1250" spcFirstLastPara="1" rIns="1250" wrap="square" tIns="125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6B7B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rgbClr val="5D6B7B"/>
              </a:solidFill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6B7B"/>
              </a:buClr>
              <a:buSzPts val="1050"/>
              <a:buFont typeface="Arial"/>
              <a:buNone/>
            </a:pPr>
            <a:r>
              <a:t/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Google Shape;44;p2"/>
          <p:cNvSpPr/>
          <p:nvPr/>
        </p:nvSpPr>
        <p:spPr>
          <a:xfrm>
            <a:off x="457200" y="5532120"/>
            <a:ext cx="2468880" cy="20116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202833"/>
              </a:buClr>
              <a:buSzPts val="1100"/>
              <a:buFont typeface="Arial"/>
              <a:buNone/>
            </a:pPr>
            <a:r>
              <a:rPr b="1" lang="en-US" sz="1100">
                <a:solidFill>
                  <a:srgbClr val="202833"/>
                </a:solidFill>
                <a:latin typeface="Arial"/>
                <a:ea typeface="Arial"/>
                <a:cs typeface="Arial"/>
                <a:sym typeface="Arial"/>
              </a:rPr>
              <a:t>Pierwszy krok projektowy</a:t>
            </a:r>
            <a:endParaRPr sz="110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5" name="Google Shape;45;p2"/>
          <p:cNvSpPr/>
          <p:nvPr/>
        </p:nvSpPr>
        <p:spPr>
          <a:xfrm>
            <a:off x="457200" y="5779008"/>
            <a:ext cx="11274552" cy="411480"/>
          </a:xfrm>
          <a:prstGeom prst="rect">
            <a:avLst/>
          </a:prstGeom>
          <a:solidFill>
            <a:srgbClr val="EDF4FF"/>
          </a:solidFill>
          <a:ln cap="flat" cmpd="sng" w="9525">
            <a:solidFill>
              <a:srgbClr val="D5E1F3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1250" lIns="1250" spcFirstLastPara="1" rIns="1250" wrap="square" tIns="125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5D6B7B"/>
              </a:buClr>
              <a:buSzPts val="1050"/>
              <a:buFont typeface="Arial"/>
              <a:buNone/>
            </a:pPr>
            <a:r>
              <a:rPr lang="en-US" sz="1050">
                <a:solidFill>
                  <a:srgbClr val="5D6B7B"/>
                </a:solidFill>
                <a:latin typeface="Arial"/>
                <a:ea typeface="Arial"/>
                <a:cs typeface="Arial"/>
                <a:sym typeface="Arial"/>
              </a:rPr>
              <a:t>Co zrobimy w ciągu najbliższych minut, aby sprawdzić nowe ujęcie problemu?</a:t>
            </a:r>
            <a:endParaRPr sz="10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" name="Google Shape;46;p2"/>
          <p:cNvSpPr/>
          <p:nvPr/>
        </p:nvSpPr>
        <p:spPr>
          <a:xfrm>
            <a:off x="457200" y="6611112"/>
            <a:ext cx="6217920" cy="109728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rgbClr val="AAB4C1"/>
              </a:buClr>
              <a:buSzPts val="550"/>
              <a:buFont typeface="Arial"/>
              <a:buNone/>
            </a:pPr>
            <a:r>
              <a:rPr lang="en-US" sz="650">
                <a:solidFill>
                  <a:srgbClr val="AAB4C1"/>
                </a:solidFill>
                <a:latin typeface="Arial"/>
                <a:ea typeface="Arial"/>
                <a:cs typeface="Arial"/>
                <a:sym typeface="Arial"/>
              </a:rPr>
              <a:t>Projekt finansowany przez Narodową Agencję Wymiany Akademickiej (NAWA)  |  Politechnika Gdańska 2026</a:t>
            </a:r>
            <a:endParaRPr sz="650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7" name="Google Shape;47;p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4700" y="255050"/>
            <a:ext cx="1237527" cy="3200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Motyw pakietu Office">
  <a:themeElements>
    <a:clrScheme name="Pakiet Office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2026-08-21T06:52:38Z</dcterms:created>
  <dc:creator>OpenAI</dc:creator>
</cp:coreProperties>
</file>