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12192000"/>
  <p:embeddedFontLst>
    <p:embeddedFont>
      <p:font typeface="Roboto" panose="020B0604020202020204" charset="0"/>
      <p:regular r:id="rId4"/>
      <p:bold r:id="rId5"/>
      <p:italic r:id="rId6"/>
      <p:boldItalic r:id="rId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0" roundtripDataSignature="AMtx7mi8mNodbRW55w6cb5rwnPF7dsMj1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50" d="100"/>
          <a:sy n="150" d="100"/>
        </p:scale>
        <p:origin x="120" y="-35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presProps" Target="presProps.xml"/><Relationship Id="rId5" Type="http://schemas.openxmlformats.org/officeDocument/2006/relationships/font" Target="fonts/font2.fntdata"/><Relationship Id="rId10" Type="http://customschemas.google.com/relationships/presentationmetadata" Target="metadata"/><Relationship Id="rId4" Type="http://schemas.openxmlformats.org/officeDocument/2006/relationships/font" Target="fonts/font1.fntdata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914400"/>
            <a:ext cx="4572225" cy="4572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" name="Google Shape;9;p1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10;p1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bg>
      <p:bgPr>
        <a:solidFill>
          <a:schemeClr val="lt1"/>
        </a:solidFill>
        <a:effectLst/>
      </p:bgPr>
    </p:bg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6FA"/>
        </a:solid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F6FA"/>
          </a:solidFill>
          <a:ln w="12700" cap="flat" cmpd="sng">
            <a:solidFill>
              <a:srgbClr val="F3F6FA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" name="Google Shape;13;p1"/>
          <p:cNvSpPr/>
          <p:nvPr/>
        </p:nvSpPr>
        <p:spPr>
          <a:xfrm>
            <a:off x="502920" y="859536"/>
            <a:ext cx="10881360" cy="301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F2A37"/>
              </a:buClr>
              <a:buSzPts val="2000"/>
              <a:buFont typeface="Roboto"/>
              <a:buNone/>
            </a:pPr>
            <a:r>
              <a:rPr lang="en-US" sz="2000" b="1">
                <a:solidFill>
                  <a:srgbClr val="1F2A37"/>
                </a:solidFill>
                <a:latin typeface="Roboto"/>
                <a:ea typeface="Roboto"/>
                <a:cs typeface="Roboto"/>
                <a:sym typeface="Roboto"/>
              </a:rPr>
              <a:t>PROMPT ENGINEERING</a:t>
            </a:r>
            <a:endParaRPr sz="2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" name="Google Shape;14;p1"/>
          <p:cNvSpPr/>
          <p:nvPr/>
        </p:nvSpPr>
        <p:spPr>
          <a:xfrm>
            <a:off x="502920" y="1234440"/>
            <a:ext cx="1092708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lvl="0">
              <a:buClr>
                <a:srgbClr val="5B677A"/>
              </a:buClr>
              <a:buSzPts val="1140"/>
            </a:pPr>
            <a:r>
              <a:rPr lang="en-US" sz="114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Diagnose the prompt and rephrase it.</a:t>
            </a:r>
            <a:endParaRPr sz="1140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" name="Google Shape;15;p1"/>
          <p:cNvSpPr/>
          <p:nvPr/>
        </p:nvSpPr>
        <p:spPr>
          <a:xfrm>
            <a:off x="502920" y="6565392"/>
            <a:ext cx="6217920" cy="1097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>
              <a:buClr>
                <a:srgbClr val="AEB7C4"/>
              </a:buClr>
              <a:buSzPts val="580"/>
            </a:pPr>
            <a:r>
              <a:rPr lang="en-US" sz="68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Project financed by the National Agency for Academic Exchange (NAWA) | </a:t>
            </a:r>
            <a:r>
              <a:rPr lang="en-US" sz="680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Gdańsk</a:t>
            </a:r>
            <a:r>
              <a:rPr lang="en-US" sz="68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University of Technology 2026</a:t>
            </a:r>
            <a:endParaRPr sz="680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" name="Google Shape;16;p1"/>
          <p:cNvSpPr/>
          <p:nvPr/>
        </p:nvSpPr>
        <p:spPr>
          <a:xfrm>
            <a:off x="11384280" y="6510528"/>
            <a:ext cx="256032" cy="137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AEB7C4"/>
              </a:buClr>
              <a:buSzPts val="720"/>
              <a:buFont typeface="Roboto"/>
              <a:buNone/>
            </a:pPr>
            <a:r>
              <a:rPr lang="en-US" sz="720">
                <a:solidFill>
                  <a:srgbClr val="AEB7C4"/>
                </a:solidFill>
                <a:latin typeface="Roboto"/>
                <a:ea typeface="Roboto"/>
                <a:cs typeface="Roboto"/>
                <a:sym typeface="Roboto"/>
              </a:rPr>
              <a:t>1</a:t>
            </a:r>
            <a:endParaRPr sz="72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7" name="Google Shape;17;p1"/>
          <p:cNvSpPr/>
          <p:nvPr/>
        </p:nvSpPr>
        <p:spPr>
          <a:xfrm>
            <a:off x="502920" y="1664208"/>
            <a:ext cx="3246120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F2A37"/>
              </a:buClr>
              <a:buSzPts val="1258"/>
              <a:buFont typeface="Roboto"/>
              <a:buNone/>
            </a:pPr>
            <a:r>
              <a:rPr lang="en-US" sz="1258" b="1" dirty="0">
                <a:solidFill>
                  <a:srgbClr val="1F2A37"/>
                </a:solidFill>
                <a:latin typeface="Roboto"/>
                <a:ea typeface="Roboto"/>
                <a:cs typeface="Roboto"/>
                <a:sym typeface="Roboto"/>
              </a:rPr>
              <a:t>1. OR</a:t>
            </a:r>
            <a:r>
              <a:rPr lang="pl-PL" sz="1258" b="1" dirty="0">
                <a:solidFill>
                  <a:srgbClr val="1F2A37"/>
                </a:solidFill>
                <a:latin typeface="Roboto"/>
                <a:ea typeface="Roboto"/>
                <a:cs typeface="Roboto"/>
                <a:sym typeface="Roboto"/>
              </a:rPr>
              <a:t>I</a:t>
            </a:r>
            <a:r>
              <a:rPr lang="en-US" sz="1258" b="1" dirty="0">
                <a:solidFill>
                  <a:srgbClr val="1F2A37"/>
                </a:solidFill>
                <a:latin typeface="Roboto"/>
                <a:ea typeface="Roboto"/>
                <a:cs typeface="Roboto"/>
                <a:sym typeface="Roboto"/>
              </a:rPr>
              <a:t>GINAL PROMPT</a:t>
            </a:r>
            <a:endParaRPr sz="1258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" name="Google Shape;18;p1"/>
          <p:cNvSpPr/>
          <p:nvPr/>
        </p:nvSpPr>
        <p:spPr>
          <a:xfrm>
            <a:off x="502920" y="1892808"/>
            <a:ext cx="3246120" cy="22860"/>
          </a:xfrm>
          <a:prstGeom prst="rect">
            <a:avLst/>
          </a:prstGeom>
          <a:solidFill>
            <a:srgbClr val="668ED1"/>
          </a:solidFill>
          <a:ln w="12700" cap="flat" cmpd="sng">
            <a:solidFill>
              <a:srgbClr val="668ED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1"/>
          <p:cNvSpPr/>
          <p:nvPr/>
        </p:nvSpPr>
        <p:spPr>
          <a:xfrm>
            <a:off x="502920" y="2039112"/>
            <a:ext cx="3364992" cy="2212848"/>
          </a:xfrm>
          <a:prstGeom prst="roundRect">
            <a:avLst>
              <a:gd name="adj" fmla="val 3797"/>
            </a:avLst>
          </a:prstGeom>
          <a:solidFill>
            <a:srgbClr val="FFFFFF"/>
          </a:solidFill>
          <a:ln w="12700" cap="flat" cmpd="sng">
            <a:solidFill>
              <a:srgbClr val="9EBBE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0" name="Google Shape;20;p1"/>
          <p:cNvSpPr/>
          <p:nvPr/>
        </p:nvSpPr>
        <p:spPr>
          <a:xfrm>
            <a:off x="502920" y="2039112"/>
            <a:ext cx="73152" cy="1444752"/>
          </a:xfrm>
          <a:prstGeom prst="rect">
            <a:avLst/>
          </a:prstGeom>
          <a:solidFill>
            <a:srgbClr val="668ED1"/>
          </a:solidFill>
          <a:ln w="12700" cap="flat" cmpd="sng">
            <a:solidFill>
              <a:srgbClr val="668ED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1"/>
          <p:cNvSpPr/>
          <p:nvPr/>
        </p:nvSpPr>
        <p:spPr>
          <a:xfrm>
            <a:off x="676656" y="2231136"/>
            <a:ext cx="2651760" cy="1463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lvl="0">
              <a:buClr>
                <a:srgbClr val="1F2A37"/>
              </a:buClr>
              <a:buSzPts val="839"/>
            </a:pPr>
            <a:r>
              <a:rPr lang="pl-PL" sz="84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Input </a:t>
            </a:r>
            <a:r>
              <a:rPr lang="pl-PL" sz="840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prompt</a:t>
            </a:r>
            <a:endParaRPr sz="840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" name="Google Shape;22;p1"/>
          <p:cNvSpPr/>
          <p:nvPr/>
        </p:nvSpPr>
        <p:spPr>
          <a:xfrm>
            <a:off x="4041648" y="1664208"/>
            <a:ext cx="3611880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F2A37"/>
              </a:buClr>
              <a:buSzPts val="1258"/>
              <a:buFont typeface="Roboto"/>
              <a:buNone/>
            </a:pPr>
            <a:r>
              <a:rPr lang="en-US" sz="1258" b="1" dirty="0">
                <a:solidFill>
                  <a:srgbClr val="1F2A37"/>
                </a:solidFill>
                <a:latin typeface="Roboto"/>
                <a:ea typeface="Roboto"/>
                <a:cs typeface="Roboto"/>
                <a:sym typeface="Roboto"/>
              </a:rPr>
              <a:t>2. DIAGNO</a:t>
            </a:r>
            <a:r>
              <a:rPr lang="pl-PL" sz="1258" b="1" dirty="0">
                <a:solidFill>
                  <a:srgbClr val="1F2A37"/>
                </a:solidFill>
                <a:latin typeface="Roboto"/>
                <a:ea typeface="Roboto"/>
                <a:cs typeface="Roboto"/>
                <a:sym typeface="Roboto"/>
              </a:rPr>
              <a:t>SIS</a:t>
            </a:r>
            <a:endParaRPr sz="1258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" name="Google Shape;23;p1"/>
          <p:cNvSpPr/>
          <p:nvPr/>
        </p:nvSpPr>
        <p:spPr>
          <a:xfrm>
            <a:off x="4041648" y="1892808"/>
            <a:ext cx="3611880" cy="22860"/>
          </a:xfrm>
          <a:prstGeom prst="rect">
            <a:avLst/>
          </a:prstGeom>
          <a:solidFill>
            <a:srgbClr val="F06464"/>
          </a:solidFill>
          <a:ln w="12700" cap="flat" cmpd="sng">
            <a:solidFill>
              <a:srgbClr val="F0646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1"/>
          <p:cNvSpPr/>
          <p:nvPr/>
        </p:nvSpPr>
        <p:spPr>
          <a:xfrm>
            <a:off x="3998013" y="2039112"/>
            <a:ext cx="3611880" cy="2212848"/>
          </a:xfrm>
          <a:prstGeom prst="roundRect">
            <a:avLst>
              <a:gd name="adj" fmla="val 2479"/>
            </a:avLst>
          </a:prstGeom>
          <a:solidFill>
            <a:srgbClr val="FFECEC"/>
          </a:solidFill>
          <a:ln w="12700" cap="flat" cmpd="sng">
            <a:solidFill>
              <a:srgbClr val="F4B2B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endParaRPr dirty="0"/>
          </a:p>
        </p:txBody>
      </p:sp>
      <p:sp>
        <p:nvSpPr>
          <p:cNvPr id="25" name="Google Shape;25;p1"/>
          <p:cNvSpPr/>
          <p:nvPr/>
        </p:nvSpPr>
        <p:spPr>
          <a:xfrm>
            <a:off x="4041648" y="2039112"/>
            <a:ext cx="73152" cy="2212848"/>
          </a:xfrm>
          <a:prstGeom prst="rect">
            <a:avLst/>
          </a:prstGeom>
          <a:solidFill>
            <a:srgbClr val="F06464"/>
          </a:solidFill>
          <a:ln w="12700" cap="flat" cmpd="sng">
            <a:solidFill>
              <a:srgbClr val="F0646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1"/>
          <p:cNvSpPr/>
          <p:nvPr/>
        </p:nvSpPr>
        <p:spPr>
          <a:xfrm>
            <a:off x="4206240" y="2253324"/>
            <a:ext cx="100500" cy="100500"/>
          </a:xfrm>
          <a:prstGeom prst="rect">
            <a:avLst/>
          </a:prstGeom>
          <a:solidFill>
            <a:srgbClr val="FFFFFF"/>
          </a:solidFill>
          <a:ln w="10150" cap="flat" cmpd="sng">
            <a:solidFill>
              <a:srgbClr val="668ED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1"/>
          <p:cNvSpPr/>
          <p:nvPr/>
        </p:nvSpPr>
        <p:spPr>
          <a:xfrm>
            <a:off x="4352544" y="2242351"/>
            <a:ext cx="2176200" cy="1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lvl="0">
              <a:buClr>
                <a:srgbClr val="1F2A37"/>
              </a:buClr>
              <a:buSzPts val="740"/>
            </a:pPr>
            <a:r>
              <a:rPr lang="pl-PL" sz="740" dirty="0">
                <a:solidFill>
                  <a:srgbClr val="1F2A37"/>
                </a:solidFill>
                <a:latin typeface="Roboto"/>
                <a:ea typeface="Roboto"/>
                <a:cs typeface="Roboto"/>
                <a:sym typeface="Roboto"/>
              </a:rPr>
              <a:t>i</a:t>
            </a:r>
            <a:r>
              <a:rPr lang="en-US" sz="740" dirty="0">
                <a:solidFill>
                  <a:srgbClr val="1F2A37"/>
                </a:solidFill>
                <a:latin typeface="Roboto"/>
                <a:ea typeface="Roboto"/>
                <a:cs typeface="Roboto"/>
                <a:sym typeface="Roboto"/>
              </a:rPr>
              <a:t>t is not known what the goal</a:t>
            </a:r>
            <a:r>
              <a:rPr lang="pl-PL" sz="740" dirty="0">
                <a:solidFill>
                  <a:srgbClr val="1F2A37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l-PL" sz="740" dirty="0" err="1">
                <a:solidFill>
                  <a:srgbClr val="1F2A37"/>
                </a:solidFill>
                <a:latin typeface="Roboto"/>
                <a:ea typeface="Roboto"/>
                <a:cs typeface="Roboto"/>
                <a:sym typeface="Roboto"/>
              </a:rPr>
              <a:t>is</a:t>
            </a:r>
            <a:endParaRPr sz="740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8" name="Google Shape;28;p1"/>
          <p:cNvSpPr/>
          <p:nvPr/>
        </p:nvSpPr>
        <p:spPr>
          <a:xfrm>
            <a:off x="4206240" y="2463636"/>
            <a:ext cx="100500" cy="100500"/>
          </a:xfrm>
          <a:prstGeom prst="rect">
            <a:avLst/>
          </a:prstGeom>
          <a:solidFill>
            <a:srgbClr val="FFFFFF"/>
          </a:solidFill>
          <a:ln w="10150" cap="flat" cmpd="sng">
            <a:solidFill>
              <a:srgbClr val="668ED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1"/>
          <p:cNvSpPr/>
          <p:nvPr/>
        </p:nvSpPr>
        <p:spPr>
          <a:xfrm>
            <a:off x="4352544" y="2452663"/>
            <a:ext cx="2176200" cy="1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lvl="0">
              <a:buClr>
                <a:srgbClr val="1F2A37"/>
              </a:buClr>
              <a:buSzPts val="740"/>
            </a:pPr>
            <a:r>
              <a:rPr lang="en-US" sz="740" dirty="0">
                <a:solidFill>
                  <a:srgbClr val="1F2A37"/>
                </a:solidFill>
                <a:latin typeface="Roboto"/>
                <a:ea typeface="Roboto"/>
                <a:cs typeface="Roboto"/>
                <a:sym typeface="Roboto"/>
              </a:rPr>
              <a:t>missing context or input</a:t>
            </a:r>
            <a:endParaRPr sz="740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0" name="Google Shape;30;p1"/>
          <p:cNvSpPr/>
          <p:nvPr/>
        </p:nvSpPr>
        <p:spPr>
          <a:xfrm>
            <a:off x="4206240" y="2673948"/>
            <a:ext cx="100500" cy="100500"/>
          </a:xfrm>
          <a:prstGeom prst="rect">
            <a:avLst/>
          </a:prstGeom>
          <a:solidFill>
            <a:srgbClr val="FFFFFF"/>
          </a:solidFill>
          <a:ln w="10150" cap="flat" cmpd="sng">
            <a:solidFill>
              <a:srgbClr val="668ED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1"/>
          <p:cNvSpPr/>
          <p:nvPr/>
        </p:nvSpPr>
        <p:spPr>
          <a:xfrm>
            <a:off x="4352544" y="2662975"/>
            <a:ext cx="2176200" cy="1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lvl="0">
              <a:buClr>
                <a:srgbClr val="1F2A37"/>
              </a:buClr>
              <a:buSzPts val="740"/>
            </a:pPr>
            <a:r>
              <a:rPr lang="pl-PL" sz="74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 </a:t>
            </a:r>
            <a:r>
              <a:rPr lang="pl-PL" sz="740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recipient</a:t>
            </a:r>
            <a:r>
              <a:rPr lang="pl-PL" sz="74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l-PL" sz="740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specified</a:t>
            </a:r>
            <a:endParaRPr sz="740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2" name="Google Shape;32;p1"/>
          <p:cNvSpPr/>
          <p:nvPr/>
        </p:nvSpPr>
        <p:spPr>
          <a:xfrm>
            <a:off x="4206240" y="2884260"/>
            <a:ext cx="100500" cy="100500"/>
          </a:xfrm>
          <a:prstGeom prst="rect">
            <a:avLst/>
          </a:prstGeom>
          <a:solidFill>
            <a:srgbClr val="FFFFFF"/>
          </a:solidFill>
          <a:ln w="10150" cap="flat" cmpd="sng">
            <a:solidFill>
              <a:srgbClr val="668ED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1"/>
          <p:cNvSpPr/>
          <p:nvPr/>
        </p:nvSpPr>
        <p:spPr>
          <a:xfrm>
            <a:off x="4352544" y="2873287"/>
            <a:ext cx="2176200" cy="1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lvl="0">
              <a:buClr>
                <a:srgbClr val="1F2A37"/>
              </a:buClr>
              <a:buSzPts val="740"/>
            </a:pPr>
            <a:r>
              <a:rPr lang="en-US" sz="740" dirty="0">
                <a:solidFill>
                  <a:srgbClr val="1F2A37"/>
                </a:solidFill>
                <a:latin typeface="Roboto"/>
                <a:ea typeface="Roboto"/>
                <a:cs typeface="Roboto"/>
                <a:sym typeface="Roboto"/>
              </a:rPr>
              <a:t>the task is too broad</a:t>
            </a:r>
            <a:endParaRPr sz="740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" name="Google Shape;34;p1"/>
          <p:cNvSpPr/>
          <p:nvPr/>
        </p:nvSpPr>
        <p:spPr>
          <a:xfrm>
            <a:off x="4206240" y="3094572"/>
            <a:ext cx="100500" cy="100500"/>
          </a:xfrm>
          <a:prstGeom prst="rect">
            <a:avLst/>
          </a:prstGeom>
          <a:solidFill>
            <a:srgbClr val="FFFFFF"/>
          </a:solidFill>
          <a:ln w="10150" cap="flat" cmpd="sng">
            <a:solidFill>
              <a:srgbClr val="668ED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1"/>
          <p:cNvSpPr/>
          <p:nvPr/>
        </p:nvSpPr>
        <p:spPr>
          <a:xfrm>
            <a:off x="4352544" y="3083599"/>
            <a:ext cx="2176200" cy="1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lvl="0">
              <a:buClr>
                <a:srgbClr val="1F2A37"/>
              </a:buClr>
              <a:buSzPts val="740"/>
            </a:pPr>
            <a:r>
              <a:rPr lang="pl-PL" sz="740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there</a:t>
            </a:r>
            <a:r>
              <a:rPr lang="pl-PL" sz="74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l-PL" sz="740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are</a:t>
            </a:r>
            <a:r>
              <a:rPr lang="pl-PL" sz="74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no </a:t>
            </a:r>
            <a:r>
              <a:rPr lang="pl-PL" sz="740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restrictions</a:t>
            </a:r>
            <a:endParaRPr sz="740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6" name="Google Shape;36;p1"/>
          <p:cNvSpPr/>
          <p:nvPr/>
        </p:nvSpPr>
        <p:spPr>
          <a:xfrm>
            <a:off x="4206240" y="3304884"/>
            <a:ext cx="100500" cy="100500"/>
          </a:xfrm>
          <a:prstGeom prst="rect">
            <a:avLst/>
          </a:prstGeom>
          <a:solidFill>
            <a:srgbClr val="FFFFFF"/>
          </a:solidFill>
          <a:ln w="10150" cap="flat" cmpd="sng">
            <a:solidFill>
              <a:srgbClr val="668ED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1"/>
          <p:cNvSpPr/>
          <p:nvPr/>
        </p:nvSpPr>
        <p:spPr>
          <a:xfrm>
            <a:off x="4352544" y="3293911"/>
            <a:ext cx="2176200" cy="1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lvl="0">
              <a:buClr>
                <a:srgbClr val="1F2A37"/>
              </a:buClr>
              <a:buSzPts val="740"/>
            </a:pPr>
            <a:r>
              <a:rPr lang="pl-PL" sz="74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 </a:t>
            </a:r>
            <a:r>
              <a:rPr lang="pl-PL" sz="740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response</a:t>
            </a:r>
            <a:r>
              <a:rPr lang="pl-PL" sz="74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format </a:t>
            </a:r>
            <a:r>
              <a:rPr lang="pl-PL" sz="740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provided</a:t>
            </a:r>
            <a:endParaRPr sz="740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8" name="Google Shape;38;p1"/>
          <p:cNvSpPr/>
          <p:nvPr/>
        </p:nvSpPr>
        <p:spPr>
          <a:xfrm>
            <a:off x="4206240" y="3515196"/>
            <a:ext cx="100500" cy="100500"/>
          </a:xfrm>
          <a:prstGeom prst="rect">
            <a:avLst/>
          </a:prstGeom>
          <a:solidFill>
            <a:srgbClr val="FFFFFF"/>
          </a:solidFill>
          <a:ln w="10150" cap="flat" cmpd="sng">
            <a:solidFill>
              <a:srgbClr val="668ED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1"/>
          <p:cNvSpPr/>
          <p:nvPr/>
        </p:nvSpPr>
        <p:spPr>
          <a:xfrm>
            <a:off x="4352544" y="3504223"/>
            <a:ext cx="2176200" cy="1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lvl="0">
              <a:buClr>
                <a:srgbClr val="1F2A37"/>
              </a:buClr>
              <a:buSzPts val="740"/>
            </a:pPr>
            <a:r>
              <a:rPr lang="pl-PL" sz="740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quality</a:t>
            </a:r>
            <a:r>
              <a:rPr lang="pl-PL" sz="74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l-PL" sz="740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criteria</a:t>
            </a:r>
            <a:r>
              <a:rPr lang="pl-PL" sz="74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l-PL" sz="740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are</a:t>
            </a:r>
            <a:r>
              <a:rPr lang="pl-PL" sz="74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missing</a:t>
            </a:r>
            <a:endParaRPr sz="740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0" name="Google Shape;40;p1"/>
          <p:cNvSpPr/>
          <p:nvPr/>
        </p:nvSpPr>
        <p:spPr>
          <a:xfrm>
            <a:off x="4206240" y="3725508"/>
            <a:ext cx="100500" cy="100500"/>
          </a:xfrm>
          <a:prstGeom prst="rect">
            <a:avLst/>
          </a:prstGeom>
          <a:solidFill>
            <a:srgbClr val="FFFFFF"/>
          </a:solidFill>
          <a:ln w="10150" cap="flat" cmpd="sng">
            <a:solidFill>
              <a:srgbClr val="668ED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1"/>
          <p:cNvSpPr/>
          <p:nvPr/>
        </p:nvSpPr>
        <p:spPr>
          <a:xfrm>
            <a:off x="4352544" y="3714535"/>
            <a:ext cx="2176200" cy="1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lvl="0">
              <a:buClr>
                <a:srgbClr val="1F2A37"/>
              </a:buClr>
              <a:buSzPts val="740"/>
            </a:pPr>
            <a:r>
              <a:rPr lang="en-US" sz="74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AI can guess or invent information</a:t>
            </a:r>
            <a:endParaRPr sz="740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2" name="Google Shape;42;p1"/>
          <p:cNvSpPr/>
          <p:nvPr/>
        </p:nvSpPr>
        <p:spPr>
          <a:xfrm>
            <a:off x="7955280" y="1664208"/>
            <a:ext cx="3612000" cy="1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lvl="0">
              <a:lnSpc>
                <a:spcPct val="90000"/>
              </a:lnSpc>
              <a:buClr>
                <a:srgbClr val="1F2A37"/>
              </a:buClr>
              <a:buSzPts val="1258"/>
            </a:pPr>
            <a:r>
              <a:rPr lang="pl-PL" sz="1258" b="1" dirty="0">
                <a:solidFill>
                  <a:srgbClr val="1F2A37"/>
                </a:solidFill>
                <a:latin typeface="Roboto"/>
                <a:ea typeface="Roboto"/>
                <a:cs typeface="Roboto"/>
                <a:sym typeface="Roboto"/>
              </a:rPr>
              <a:t>3. </a:t>
            </a:r>
            <a:r>
              <a:rPr lang="en-US" sz="1258" b="1" dirty="0">
                <a:solidFill>
                  <a:srgbClr val="1F2A37"/>
                </a:solidFill>
                <a:latin typeface="Roboto"/>
                <a:ea typeface="Roboto"/>
                <a:cs typeface="Roboto"/>
                <a:sym typeface="Roboto"/>
              </a:rPr>
              <a:t>SCOPE OF RECONSTRUCTION</a:t>
            </a:r>
            <a:endParaRPr sz="1258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3" name="Google Shape;43;p1"/>
          <p:cNvSpPr/>
          <p:nvPr/>
        </p:nvSpPr>
        <p:spPr>
          <a:xfrm>
            <a:off x="7955280" y="1892808"/>
            <a:ext cx="3611880" cy="22860"/>
          </a:xfrm>
          <a:prstGeom prst="rect">
            <a:avLst/>
          </a:prstGeom>
          <a:solidFill>
            <a:srgbClr val="8C6CE6"/>
          </a:solidFill>
          <a:ln w="12700" cap="flat" cmpd="sng">
            <a:solidFill>
              <a:srgbClr val="8C6CE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1"/>
          <p:cNvSpPr/>
          <p:nvPr/>
        </p:nvSpPr>
        <p:spPr>
          <a:xfrm>
            <a:off x="7955280" y="2039112"/>
            <a:ext cx="1709928" cy="457200"/>
          </a:xfrm>
          <a:prstGeom prst="roundRect">
            <a:avLst>
              <a:gd name="adj" fmla="val 12000"/>
            </a:avLst>
          </a:prstGeom>
          <a:solidFill>
            <a:srgbClr val="F0EBFF"/>
          </a:solidFill>
          <a:ln w="12700" cap="flat" cmpd="sng">
            <a:solidFill>
              <a:srgbClr val="C7B9F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5" name="Google Shape;45;p1"/>
          <p:cNvSpPr/>
          <p:nvPr/>
        </p:nvSpPr>
        <p:spPr>
          <a:xfrm>
            <a:off x="8051270" y="2080212"/>
            <a:ext cx="1444800" cy="1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>
              <a:buClr>
                <a:srgbClr val="5B677A"/>
              </a:buClr>
              <a:buSzPts val="800"/>
            </a:pPr>
            <a:r>
              <a:rPr lang="en-US" sz="800" dirty="0">
                <a:solidFill>
                  <a:srgbClr val="5B677A"/>
                </a:solidFill>
                <a:latin typeface="Roboto"/>
                <a:ea typeface="Roboto"/>
                <a:sym typeface="Roboto"/>
              </a:rPr>
              <a:t>What should be the result?</a:t>
            </a:r>
            <a:endParaRPr sz="800" dirty="0">
              <a:solidFill>
                <a:srgbClr val="5B677A"/>
              </a:solidFill>
              <a:latin typeface="Roboto"/>
              <a:ea typeface="Roboto"/>
              <a:sym typeface="Roboto"/>
            </a:endParaRPr>
          </a:p>
        </p:txBody>
      </p:sp>
      <p:sp>
        <p:nvSpPr>
          <p:cNvPr id="46" name="Google Shape;46;p1"/>
          <p:cNvSpPr/>
          <p:nvPr/>
        </p:nvSpPr>
        <p:spPr>
          <a:xfrm>
            <a:off x="9802368" y="2039112"/>
            <a:ext cx="1709928" cy="457200"/>
          </a:xfrm>
          <a:prstGeom prst="roundRect">
            <a:avLst>
              <a:gd name="adj" fmla="val 12000"/>
            </a:avLst>
          </a:prstGeom>
          <a:solidFill>
            <a:srgbClr val="F0EBFF"/>
          </a:solidFill>
          <a:ln w="12700" cap="flat" cmpd="sng">
            <a:solidFill>
              <a:srgbClr val="C7B9F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1"/>
          <p:cNvSpPr/>
          <p:nvPr/>
        </p:nvSpPr>
        <p:spPr>
          <a:xfrm>
            <a:off x="9893833" y="2084850"/>
            <a:ext cx="1444800" cy="1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lvl="0">
              <a:buClr>
                <a:srgbClr val="5B677A"/>
              </a:buClr>
              <a:buSzPts val="800"/>
            </a:pPr>
            <a:r>
              <a:rPr lang="pl-PL" sz="800" dirty="0" err="1">
                <a:solidFill>
                  <a:srgbClr val="5B677A"/>
                </a:solidFill>
                <a:latin typeface="Roboto"/>
                <a:ea typeface="Roboto"/>
                <a:sym typeface="Roboto"/>
              </a:rPr>
              <a:t>What</a:t>
            </a:r>
            <a:r>
              <a:rPr lang="pl-PL" sz="800" dirty="0">
                <a:solidFill>
                  <a:srgbClr val="5B677A"/>
                </a:solidFill>
                <a:latin typeface="Roboto"/>
                <a:ea typeface="Roboto"/>
                <a:sym typeface="Roboto"/>
              </a:rPr>
              <a:t> </a:t>
            </a:r>
            <a:r>
              <a:rPr lang="pl-PL" sz="800" dirty="0" err="1">
                <a:solidFill>
                  <a:srgbClr val="5B677A"/>
                </a:solidFill>
                <a:latin typeface="Roboto"/>
                <a:ea typeface="Roboto"/>
                <a:sym typeface="Roboto"/>
              </a:rPr>
              <a:t>information</a:t>
            </a:r>
            <a:r>
              <a:rPr lang="pl-PL" sz="800" dirty="0">
                <a:solidFill>
                  <a:srgbClr val="5B677A"/>
                </a:solidFill>
                <a:latin typeface="Roboto"/>
                <a:ea typeface="Roboto"/>
                <a:sym typeface="Roboto"/>
              </a:rPr>
              <a:t> </a:t>
            </a:r>
            <a:r>
              <a:rPr lang="pl-PL" sz="800" dirty="0" err="1">
                <a:solidFill>
                  <a:srgbClr val="5B677A"/>
                </a:solidFill>
                <a:latin typeface="Roboto"/>
                <a:ea typeface="Roboto"/>
                <a:sym typeface="Roboto"/>
              </a:rPr>
              <a:t>is</a:t>
            </a:r>
            <a:r>
              <a:rPr lang="pl-PL" sz="800" dirty="0">
                <a:solidFill>
                  <a:srgbClr val="5B677A"/>
                </a:solidFill>
                <a:latin typeface="Roboto"/>
                <a:ea typeface="Roboto"/>
                <a:sym typeface="Roboto"/>
              </a:rPr>
              <a:t> </a:t>
            </a:r>
            <a:r>
              <a:rPr lang="pl-PL" sz="800" dirty="0" err="1">
                <a:solidFill>
                  <a:srgbClr val="5B677A"/>
                </a:solidFill>
                <a:latin typeface="Roboto"/>
                <a:ea typeface="Roboto"/>
                <a:sym typeface="Roboto"/>
              </a:rPr>
              <a:t>needed</a:t>
            </a:r>
            <a:r>
              <a:rPr lang="pl-PL" sz="800" dirty="0">
                <a:solidFill>
                  <a:srgbClr val="5B677A"/>
                </a:solidFill>
                <a:latin typeface="Roboto"/>
                <a:ea typeface="Roboto"/>
                <a:sym typeface="Roboto"/>
              </a:rPr>
              <a:t>?</a:t>
            </a:r>
            <a:endParaRPr sz="800" dirty="0">
              <a:solidFill>
                <a:srgbClr val="5B677A"/>
              </a:solidFill>
              <a:latin typeface="Roboto"/>
              <a:ea typeface="Roboto"/>
              <a:sym typeface="Roboto"/>
            </a:endParaRPr>
          </a:p>
        </p:txBody>
      </p:sp>
      <p:sp>
        <p:nvSpPr>
          <p:cNvPr id="48" name="Google Shape;48;p1"/>
          <p:cNvSpPr/>
          <p:nvPr/>
        </p:nvSpPr>
        <p:spPr>
          <a:xfrm>
            <a:off x="7955280" y="2606040"/>
            <a:ext cx="1709928" cy="457200"/>
          </a:xfrm>
          <a:prstGeom prst="roundRect">
            <a:avLst>
              <a:gd name="adj" fmla="val 12000"/>
            </a:avLst>
          </a:prstGeom>
          <a:solidFill>
            <a:srgbClr val="F0EBFF"/>
          </a:solidFill>
          <a:ln w="12700" cap="flat" cmpd="sng">
            <a:solidFill>
              <a:srgbClr val="C7B9F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49;p1"/>
          <p:cNvSpPr/>
          <p:nvPr/>
        </p:nvSpPr>
        <p:spPr>
          <a:xfrm>
            <a:off x="8051283" y="2667790"/>
            <a:ext cx="1577422" cy="1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>
              <a:buClr>
                <a:srgbClr val="5B677A"/>
              </a:buClr>
              <a:buSzPts val="800"/>
            </a:pPr>
            <a:r>
              <a:rPr lang="en-US" sz="800" dirty="0">
                <a:solidFill>
                  <a:srgbClr val="5B677A"/>
                </a:solidFill>
                <a:latin typeface="Roboto"/>
                <a:ea typeface="Roboto"/>
                <a:sym typeface="Roboto"/>
              </a:rPr>
              <a:t>For whom is the answer created?</a:t>
            </a:r>
            <a:endParaRPr sz="800" dirty="0">
              <a:solidFill>
                <a:srgbClr val="5B677A"/>
              </a:solidFill>
              <a:latin typeface="Roboto"/>
              <a:ea typeface="Roboto"/>
              <a:sym typeface="Roboto"/>
            </a:endParaRPr>
          </a:p>
        </p:txBody>
      </p:sp>
      <p:sp>
        <p:nvSpPr>
          <p:cNvPr id="50" name="Google Shape;50;p1"/>
          <p:cNvSpPr/>
          <p:nvPr/>
        </p:nvSpPr>
        <p:spPr>
          <a:xfrm>
            <a:off x="9802368" y="2606040"/>
            <a:ext cx="1709928" cy="457200"/>
          </a:xfrm>
          <a:prstGeom prst="roundRect">
            <a:avLst>
              <a:gd name="adj" fmla="val 12000"/>
            </a:avLst>
          </a:prstGeom>
          <a:solidFill>
            <a:srgbClr val="F0EBFF"/>
          </a:solidFill>
          <a:ln w="12700" cap="flat" cmpd="sng">
            <a:solidFill>
              <a:srgbClr val="C7B9F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1"/>
          <p:cNvSpPr/>
          <p:nvPr/>
        </p:nvSpPr>
        <p:spPr>
          <a:xfrm>
            <a:off x="9893833" y="2679190"/>
            <a:ext cx="1444800" cy="1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>
              <a:lnSpc>
                <a:spcPct val="120000"/>
              </a:lnSpc>
              <a:buClr>
                <a:srgbClr val="5B677A"/>
              </a:buClr>
              <a:buSzPts val="800"/>
            </a:pPr>
            <a:r>
              <a:rPr lang="en-US" sz="800" dirty="0">
                <a:solidFill>
                  <a:srgbClr val="5B677A"/>
                </a:solidFill>
                <a:latin typeface="Roboto"/>
                <a:ea typeface="Roboto"/>
                <a:sym typeface="Roboto"/>
              </a:rPr>
              <a:t>What is the AI ​​supposed to do step by step?</a:t>
            </a:r>
            <a:endParaRPr sz="800" dirty="0">
              <a:solidFill>
                <a:srgbClr val="5B677A"/>
              </a:solidFill>
              <a:latin typeface="Roboto"/>
              <a:ea typeface="Roboto"/>
              <a:sym typeface="Roboto"/>
            </a:endParaRPr>
          </a:p>
        </p:txBody>
      </p:sp>
      <p:sp>
        <p:nvSpPr>
          <p:cNvPr id="52" name="Google Shape;52;p1"/>
          <p:cNvSpPr/>
          <p:nvPr/>
        </p:nvSpPr>
        <p:spPr>
          <a:xfrm>
            <a:off x="7955280" y="3172968"/>
            <a:ext cx="1709928" cy="457200"/>
          </a:xfrm>
          <a:prstGeom prst="roundRect">
            <a:avLst>
              <a:gd name="adj" fmla="val 12000"/>
            </a:avLst>
          </a:prstGeom>
          <a:solidFill>
            <a:srgbClr val="F0EBFF"/>
          </a:solidFill>
          <a:ln w="12700" cap="flat" cmpd="sng">
            <a:solidFill>
              <a:srgbClr val="C7B9F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1"/>
          <p:cNvSpPr/>
          <p:nvPr/>
        </p:nvSpPr>
        <p:spPr>
          <a:xfrm>
            <a:off x="8051283" y="3245056"/>
            <a:ext cx="1444800" cy="1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>
              <a:buClr>
                <a:srgbClr val="5B677A"/>
              </a:buClr>
              <a:buSzPts val="800"/>
            </a:pPr>
            <a:r>
              <a:rPr lang="pl-PL" sz="800" dirty="0" err="1">
                <a:solidFill>
                  <a:srgbClr val="5B677A"/>
                </a:solidFill>
                <a:latin typeface="Roboto"/>
                <a:ea typeface="Roboto"/>
                <a:sym typeface="Roboto"/>
              </a:rPr>
              <a:t>What</a:t>
            </a:r>
            <a:r>
              <a:rPr lang="pl-PL" sz="800" dirty="0">
                <a:solidFill>
                  <a:srgbClr val="5B677A"/>
                </a:solidFill>
                <a:latin typeface="Roboto"/>
                <a:ea typeface="Roboto"/>
                <a:sym typeface="Roboto"/>
              </a:rPr>
              <a:t> not to do?</a:t>
            </a:r>
            <a:endParaRPr sz="800" dirty="0">
              <a:solidFill>
                <a:srgbClr val="5B677A"/>
              </a:solidFill>
              <a:latin typeface="Roboto"/>
              <a:ea typeface="Roboto"/>
              <a:sym typeface="Roboto"/>
            </a:endParaRPr>
          </a:p>
        </p:txBody>
      </p:sp>
      <p:sp>
        <p:nvSpPr>
          <p:cNvPr id="54" name="Google Shape;54;p1"/>
          <p:cNvSpPr/>
          <p:nvPr/>
        </p:nvSpPr>
        <p:spPr>
          <a:xfrm>
            <a:off x="9802368" y="3172968"/>
            <a:ext cx="1709928" cy="457200"/>
          </a:xfrm>
          <a:prstGeom prst="roundRect">
            <a:avLst>
              <a:gd name="adj" fmla="val 12000"/>
            </a:avLst>
          </a:prstGeom>
          <a:solidFill>
            <a:srgbClr val="F0EBFF"/>
          </a:solidFill>
          <a:ln w="12700" cap="flat" cmpd="sng">
            <a:solidFill>
              <a:srgbClr val="C7B9F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1"/>
          <p:cNvSpPr/>
          <p:nvPr/>
        </p:nvSpPr>
        <p:spPr>
          <a:xfrm>
            <a:off x="9893833" y="3250756"/>
            <a:ext cx="1444800" cy="1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>
              <a:buClr>
                <a:srgbClr val="5B677A"/>
              </a:buClr>
              <a:buSzPts val="800"/>
            </a:pPr>
            <a:r>
              <a:rPr lang="en-US" sz="800" dirty="0">
                <a:solidFill>
                  <a:srgbClr val="5B677A"/>
                </a:solidFill>
                <a:latin typeface="Roboto"/>
                <a:ea typeface="Roboto"/>
                <a:sym typeface="Roboto"/>
              </a:rPr>
              <a:t>In what form should the result be presented?</a:t>
            </a:r>
            <a:endParaRPr sz="800" dirty="0">
              <a:solidFill>
                <a:srgbClr val="5B677A"/>
              </a:solidFill>
              <a:latin typeface="Roboto"/>
              <a:ea typeface="Roboto"/>
              <a:sym typeface="Roboto"/>
            </a:endParaRPr>
          </a:p>
        </p:txBody>
      </p:sp>
      <p:sp>
        <p:nvSpPr>
          <p:cNvPr id="56" name="Google Shape;56;p1"/>
          <p:cNvSpPr/>
          <p:nvPr/>
        </p:nvSpPr>
        <p:spPr>
          <a:xfrm>
            <a:off x="7955280" y="3739896"/>
            <a:ext cx="1709928" cy="457200"/>
          </a:xfrm>
          <a:prstGeom prst="roundRect">
            <a:avLst>
              <a:gd name="adj" fmla="val 12000"/>
            </a:avLst>
          </a:prstGeom>
          <a:solidFill>
            <a:srgbClr val="F0EBFF"/>
          </a:solidFill>
          <a:ln w="12700" cap="flat" cmpd="sng">
            <a:solidFill>
              <a:srgbClr val="C7B9F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1"/>
          <p:cNvSpPr/>
          <p:nvPr/>
        </p:nvSpPr>
        <p:spPr>
          <a:xfrm>
            <a:off x="8051283" y="3822296"/>
            <a:ext cx="1444800" cy="1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>
              <a:buClr>
                <a:srgbClr val="5B677A"/>
              </a:buClr>
              <a:buSzPts val="800"/>
            </a:pPr>
            <a:r>
              <a:rPr lang="en-US" sz="800" dirty="0">
                <a:solidFill>
                  <a:srgbClr val="5B677A"/>
                </a:solidFill>
                <a:latin typeface="Roboto"/>
                <a:ea typeface="Roboto"/>
                <a:sym typeface="Roboto"/>
              </a:rPr>
              <a:t>How do you know a good result?</a:t>
            </a:r>
            <a:endParaRPr sz="800" dirty="0">
              <a:solidFill>
                <a:srgbClr val="5B677A"/>
              </a:solidFill>
              <a:latin typeface="Roboto"/>
              <a:ea typeface="Roboto"/>
              <a:sym typeface="Roboto"/>
            </a:endParaRPr>
          </a:p>
        </p:txBody>
      </p:sp>
      <p:sp>
        <p:nvSpPr>
          <p:cNvPr id="58" name="Google Shape;58;p1"/>
          <p:cNvSpPr/>
          <p:nvPr/>
        </p:nvSpPr>
        <p:spPr>
          <a:xfrm>
            <a:off x="9802368" y="3739896"/>
            <a:ext cx="1709928" cy="457200"/>
          </a:xfrm>
          <a:prstGeom prst="roundRect">
            <a:avLst>
              <a:gd name="adj" fmla="val 12000"/>
            </a:avLst>
          </a:prstGeom>
          <a:solidFill>
            <a:srgbClr val="F0EBFF"/>
          </a:solidFill>
          <a:ln w="12700" cap="flat" cmpd="sng">
            <a:solidFill>
              <a:srgbClr val="C7B9F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1"/>
          <p:cNvSpPr/>
          <p:nvPr/>
        </p:nvSpPr>
        <p:spPr>
          <a:xfrm>
            <a:off x="9893833" y="3819831"/>
            <a:ext cx="1444800" cy="1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>
              <a:buClr>
                <a:srgbClr val="5B677A"/>
              </a:buClr>
              <a:buSzPts val="800"/>
            </a:pPr>
            <a:r>
              <a:rPr lang="en-US" sz="800" dirty="0">
                <a:solidFill>
                  <a:srgbClr val="5B677A"/>
                </a:solidFill>
                <a:latin typeface="Roboto"/>
                <a:ea typeface="Roboto"/>
                <a:sym typeface="Roboto"/>
              </a:rPr>
              <a:t>How to check the answer?</a:t>
            </a:r>
            <a:endParaRPr sz="800" dirty="0">
              <a:solidFill>
                <a:srgbClr val="5B677A"/>
              </a:solidFill>
              <a:latin typeface="Roboto"/>
              <a:ea typeface="Roboto"/>
              <a:sym typeface="Roboto"/>
            </a:endParaRPr>
          </a:p>
        </p:txBody>
      </p:sp>
      <p:sp>
        <p:nvSpPr>
          <p:cNvPr id="60" name="Google Shape;60;p1"/>
          <p:cNvSpPr/>
          <p:nvPr/>
        </p:nvSpPr>
        <p:spPr>
          <a:xfrm>
            <a:off x="502920" y="4393292"/>
            <a:ext cx="2514600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F2A37"/>
              </a:buClr>
              <a:buSzPts val="1258"/>
              <a:buFont typeface="Roboto"/>
              <a:buNone/>
            </a:pPr>
            <a:r>
              <a:rPr lang="en-US" sz="1258" b="1">
                <a:solidFill>
                  <a:srgbClr val="1F2A37"/>
                </a:solidFill>
                <a:latin typeface="Roboto"/>
                <a:ea typeface="Roboto"/>
                <a:cs typeface="Roboto"/>
                <a:sym typeface="Roboto"/>
              </a:rPr>
              <a:t>4. PROMPT 2.0</a:t>
            </a:r>
            <a:endParaRPr sz="1258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1" name="Google Shape;61;p1"/>
          <p:cNvSpPr/>
          <p:nvPr/>
        </p:nvSpPr>
        <p:spPr>
          <a:xfrm>
            <a:off x="502920" y="4621892"/>
            <a:ext cx="2514600" cy="22860"/>
          </a:xfrm>
          <a:prstGeom prst="rect">
            <a:avLst/>
          </a:prstGeom>
          <a:solidFill>
            <a:srgbClr val="66B77A"/>
          </a:solidFill>
          <a:ln w="12700" cap="flat" cmpd="sng">
            <a:solidFill>
              <a:srgbClr val="66B77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1"/>
          <p:cNvSpPr/>
          <p:nvPr/>
        </p:nvSpPr>
        <p:spPr>
          <a:xfrm>
            <a:off x="502920" y="4768196"/>
            <a:ext cx="11064240" cy="1682896"/>
          </a:xfrm>
          <a:prstGeom prst="roundRect">
            <a:avLst>
              <a:gd name="adj" fmla="val 4380"/>
            </a:avLst>
          </a:prstGeom>
          <a:solidFill>
            <a:srgbClr val="FFFFFF"/>
          </a:solidFill>
          <a:ln w="12700" cap="flat" cmpd="sng">
            <a:solidFill>
              <a:srgbClr val="96D5A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1"/>
          <p:cNvSpPr/>
          <p:nvPr/>
        </p:nvSpPr>
        <p:spPr>
          <a:xfrm>
            <a:off x="502920" y="4768196"/>
            <a:ext cx="73152" cy="1252728"/>
          </a:xfrm>
          <a:prstGeom prst="rect">
            <a:avLst/>
          </a:prstGeom>
          <a:solidFill>
            <a:srgbClr val="66B77A"/>
          </a:solidFill>
          <a:ln w="12700" cap="flat" cmpd="sng">
            <a:solidFill>
              <a:srgbClr val="66B77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1"/>
          <p:cNvSpPr/>
          <p:nvPr/>
        </p:nvSpPr>
        <p:spPr>
          <a:xfrm>
            <a:off x="685800" y="4960220"/>
            <a:ext cx="3291840" cy="1463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lvl="0">
              <a:buClr>
                <a:srgbClr val="1F2A37"/>
              </a:buClr>
              <a:buSzPts val="839"/>
            </a:pPr>
            <a:r>
              <a:rPr lang="en-US" sz="840" b="1" dirty="0">
                <a:solidFill>
                  <a:srgbClr val="1F2A37"/>
                </a:solidFill>
                <a:latin typeface="Roboto"/>
                <a:ea typeface="Roboto"/>
                <a:cs typeface="Roboto"/>
                <a:sym typeface="Roboto"/>
              </a:rPr>
              <a:t>Write a revised version of the prompt</a:t>
            </a:r>
            <a:endParaRPr sz="840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5" name="Google Shape;65;p1"/>
          <p:cNvSpPr/>
          <p:nvPr/>
        </p:nvSpPr>
        <p:spPr>
          <a:xfrm>
            <a:off x="685800" y="5143100"/>
            <a:ext cx="10149840" cy="164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lvl="0">
              <a:buClr>
                <a:srgbClr val="5B677A"/>
              </a:buClr>
              <a:buSzPts val="810"/>
            </a:pPr>
            <a:r>
              <a:rPr lang="en-US" sz="81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The prompt should be clear, verifiable and resistant to misunderstanding.</a:t>
            </a:r>
            <a:endParaRPr sz="810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6" name="Google Shape;66;p1"/>
          <p:cNvSpPr/>
          <p:nvPr/>
        </p:nvSpPr>
        <p:spPr>
          <a:xfrm>
            <a:off x="4206240" y="3931395"/>
            <a:ext cx="100500" cy="100500"/>
          </a:xfrm>
          <a:prstGeom prst="rect">
            <a:avLst/>
          </a:prstGeom>
          <a:solidFill>
            <a:srgbClr val="FFFFFF"/>
          </a:solidFill>
          <a:ln w="10150" cap="flat" cmpd="sng">
            <a:solidFill>
              <a:srgbClr val="668ED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7" name="Google Shape;67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4700" y="255050"/>
            <a:ext cx="1237527" cy="320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zerwonofioletowy">
      <a:dk1>
        <a:srgbClr val="000000"/>
      </a:dk1>
      <a:lt1>
        <a:srgbClr val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166</Words>
  <Application>Microsoft Office PowerPoint</Application>
  <PresentationFormat>Panoramiczny</PresentationFormat>
  <Paragraphs>28</Paragraphs>
  <Slides>1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4" baseType="lpstr">
      <vt:lpstr>Roboto</vt:lpstr>
      <vt:lpstr>Arial</vt:lpstr>
      <vt:lpstr>Office Theme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OpenAI</dc:creator>
  <cp:lastModifiedBy>Izabela Kozak</cp:lastModifiedBy>
  <cp:revision>2</cp:revision>
  <dcterms:created xsi:type="dcterms:W3CDTF">2026-08-21T16:46:09Z</dcterms:created>
  <dcterms:modified xsi:type="dcterms:W3CDTF">2026-09-15T09:10:56Z</dcterms:modified>
</cp:coreProperties>
</file>